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4558_2F42C039.xml" ContentType="application/vnd.ms-powerpoint.comments+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1" r:id="rId5"/>
  </p:sldMasterIdLst>
  <p:notesMasterIdLst>
    <p:notesMasterId r:id="rId28"/>
  </p:notesMasterIdLst>
  <p:sldIdLst>
    <p:sldId id="1233" r:id="rId6"/>
    <p:sldId id="1278" r:id="rId7"/>
    <p:sldId id="17754" r:id="rId8"/>
    <p:sldId id="1288" r:id="rId9"/>
    <p:sldId id="1338" r:id="rId10"/>
    <p:sldId id="1322" r:id="rId11"/>
    <p:sldId id="273" r:id="rId12"/>
    <p:sldId id="1340" r:id="rId13"/>
    <p:sldId id="1342" r:id="rId14"/>
    <p:sldId id="17753" r:id="rId15"/>
    <p:sldId id="1277" r:id="rId16"/>
    <p:sldId id="1276" r:id="rId17"/>
    <p:sldId id="1275" r:id="rId18"/>
    <p:sldId id="1274" r:id="rId19"/>
    <p:sldId id="1273" r:id="rId20"/>
    <p:sldId id="1272" r:id="rId21"/>
    <p:sldId id="1271" r:id="rId22"/>
    <p:sldId id="1270" r:id="rId23"/>
    <p:sldId id="17750" r:id="rId24"/>
    <p:sldId id="17752" r:id="rId25"/>
    <p:sldId id="1269" r:id="rId26"/>
    <p:sldId id="257" r:id="rId27"/>
  </p:sldIdLst>
  <p:sldSz cx="12192000" cy="6858000"/>
  <p:notesSz cx="9926638" cy="1435576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57742B-ADF5-62E4-7068-EC12612B146E}" name="Christa Dekker" initials="CD" userId="S::c.dekker@hsmarnix.nl::269f8efc-4a91-4d2d-9dc6-94a07c3dc16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rjolijn Peltenburg" initials="MP" lastIdx="3" clrIdx="0">
    <p:extLst>
      <p:ext uri="{19B8F6BF-5375-455C-9EA6-DF929625EA0E}">
        <p15:presenceInfo xmlns:p15="http://schemas.microsoft.com/office/powerpoint/2012/main" userId="S::m.peltenburg@hsmarnix.nl::f38020a8-c26e-46e6-bea5-fafcc8923d3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8DE"/>
    <a:srgbClr val="837DA0"/>
    <a:srgbClr val="E30613"/>
    <a:srgbClr val="A9BEE4"/>
    <a:srgbClr val="43A67B"/>
    <a:srgbClr val="FFFFFF"/>
    <a:srgbClr val="79729F"/>
    <a:srgbClr val="C2B1AB"/>
    <a:srgbClr val="DBC4BD"/>
    <a:srgbClr val="F9F0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5504F3-4715-402E-9827-DE997980C8E9}" v="363" dt="2026-03-16T11:57:36.355"/>
    <p1510:client id="{C023AD6B-0220-4680-8E2A-54EDD3D5E14F}" v="390" dt="2026-03-16T11:32:19.609"/>
    <p1510:client id="{D1C23C66-F652-EB43-AEDB-3A4D9003F599}" v="56" dt="2026-03-16T07:44:18.1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199" autoAdjust="0"/>
  </p:normalViewPr>
  <p:slideViewPr>
    <p:cSldViewPr snapToGrid="0">
      <p:cViewPr varScale="1">
        <p:scale>
          <a:sx n="95" d="100"/>
          <a:sy n="95" d="100"/>
        </p:scale>
        <p:origin x="115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3.xml"/></Relationships>
</file>

<file path=ppt/comments/modernComment_4558_2F42C039.xml><?xml version="1.0" encoding="utf-8"?>
<p188:cmLst xmlns:a="http://schemas.openxmlformats.org/drawingml/2006/main" xmlns:r="http://schemas.openxmlformats.org/officeDocument/2006/relationships" xmlns:p188="http://schemas.microsoft.com/office/powerpoint/2018/8/main">
  <p188:cm id="{153E2A10-296F-43FD-ABEB-B040C3FB5BD3}" authorId="{5157742B-ADF5-62E4-7068-EC12612B146E}" created="2026-02-12T07:49:50.895">
    <ac:deMkLst xmlns:ac="http://schemas.microsoft.com/office/drawing/2013/main/command">
      <pc:docMk xmlns:pc="http://schemas.microsoft.com/office/powerpoint/2013/main/command"/>
      <pc:sldMk xmlns:pc="http://schemas.microsoft.com/office/powerpoint/2013/main/command" cId="792903737" sldId="17752"/>
      <ac:picMk id="5122" creationId="{32816504-4397-5FD7-7411-05BDE05BD218}"/>
    </ac:deMkLst>
    <p188:txBody>
      <a:bodyPr/>
      <a:lstStyle/>
      <a:p>
        <a:r>
          <a:rPr lang="en-US"/>
          <a:t>ADPEP: gefaciliteerde route van 120 ec</a:t>
        </a:r>
      </a:p>
    </p188:txBody>
  </p188:cm>
</p188:cmLst>
</file>

<file path=ppt/diagrams/_rels/data1.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image" Target="../media/image19.svg"/></Relationships>
</file>

<file path=ppt/diagrams/_rels/drawing1.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image" Target="../media/image19.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4904A04-E977-4F4F-BDED-E4DBD49D5FFA}" type="doc">
      <dgm:prSet loTypeId="urn:microsoft.com/office/officeart/2018/2/layout/IconVerticalSolidList" loCatId="icon" qsTypeId="urn:microsoft.com/office/officeart/2005/8/quickstyle/simple1" qsCatId="simple" csTypeId="urn:microsoft.com/office/officeart/2005/8/colors/accent2_2" csCatId="accent2" phldr="1"/>
      <dgm:spPr/>
      <dgm:t>
        <a:bodyPr/>
        <a:lstStyle/>
        <a:p>
          <a:endParaRPr lang="en-US"/>
        </a:p>
      </dgm:t>
    </dgm:pt>
    <dgm:pt modelId="{E497DCAD-6013-4BB7-ACEC-939E1E63190A}">
      <dgm:prSet custT="1"/>
      <dgm:spPr/>
      <dgm:t>
        <a:bodyPr/>
        <a:lstStyle/>
        <a:p>
          <a:pPr>
            <a:lnSpc>
              <a:spcPct val="100000"/>
            </a:lnSpc>
          </a:pPr>
          <a:r>
            <a:rPr lang="nl-NL" sz="2400"/>
            <a:t>Vrijstellingen</a:t>
          </a:r>
          <a:r>
            <a:rPr lang="nl-NL" sz="1900"/>
            <a:t>: de vrijstellingen zoals we die nu kennen: hbo/wo achtergrond, orthopedagoog, docent VO</a:t>
          </a:r>
          <a:endParaRPr lang="en-US" sz="1900"/>
        </a:p>
      </dgm:t>
    </dgm:pt>
    <dgm:pt modelId="{F5775840-DD3F-4308-83C1-8A186D333A52}" type="parTrans" cxnId="{EBEDC13C-F14F-4C6B-A0EE-A15A46E78652}">
      <dgm:prSet/>
      <dgm:spPr/>
      <dgm:t>
        <a:bodyPr/>
        <a:lstStyle/>
        <a:p>
          <a:endParaRPr lang="en-US"/>
        </a:p>
      </dgm:t>
    </dgm:pt>
    <dgm:pt modelId="{96BB0655-88B9-4B3B-B6BC-8BA22F3A6DDD}" type="sibTrans" cxnId="{EBEDC13C-F14F-4C6B-A0EE-A15A46E78652}">
      <dgm:prSet/>
      <dgm:spPr/>
      <dgm:t>
        <a:bodyPr/>
        <a:lstStyle/>
        <a:p>
          <a:endParaRPr lang="en-US"/>
        </a:p>
      </dgm:t>
    </dgm:pt>
    <dgm:pt modelId="{ED915DF7-0DDD-4E82-9A3B-C54D49ED3ABD}">
      <dgm:prSet custT="1"/>
      <dgm:spPr/>
      <dgm:t>
        <a:bodyPr/>
        <a:lstStyle/>
        <a:p>
          <a:pPr>
            <a:lnSpc>
              <a:spcPct val="100000"/>
            </a:lnSpc>
          </a:pPr>
          <a:r>
            <a:rPr lang="nl-NL" sz="2400"/>
            <a:t>Valideringen</a:t>
          </a:r>
          <a:r>
            <a:rPr lang="nl-NL" sz="1900"/>
            <a:t>: de aspirant-student schrijft voor de poort – of de student schrijft tijdens de opleiding – een assessment dat wordt beoordeeld door twee EVC-assessoren die beoordelen welke leeruitkomsten gevalideerd kunnen worden.</a:t>
          </a:r>
          <a:endParaRPr lang="en-US" sz="1900"/>
        </a:p>
      </dgm:t>
    </dgm:pt>
    <dgm:pt modelId="{1B358582-F704-477C-B80F-999032EAA217}" type="parTrans" cxnId="{61547B17-F3C4-4F5A-ABB2-936AB6BE92B7}">
      <dgm:prSet/>
      <dgm:spPr/>
      <dgm:t>
        <a:bodyPr/>
        <a:lstStyle/>
        <a:p>
          <a:endParaRPr lang="en-US"/>
        </a:p>
      </dgm:t>
    </dgm:pt>
    <dgm:pt modelId="{490E5BE5-DFF0-473D-99ED-04F375AD5D45}" type="sibTrans" cxnId="{61547B17-F3C4-4F5A-ABB2-936AB6BE92B7}">
      <dgm:prSet/>
      <dgm:spPr/>
      <dgm:t>
        <a:bodyPr/>
        <a:lstStyle/>
        <a:p>
          <a:endParaRPr lang="en-US"/>
        </a:p>
      </dgm:t>
    </dgm:pt>
    <dgm:pt modelId="{F4576A40-B9C9-4542-A7F2-CCA5E744BFD4}" type="pres">
      <dgm:prSet presAssocID="{04904A04-E977-4F4F-BDED-E4DBD49D5FFA}" presName="root" presStyleCnt="0">
        <dgm:presLayoutVars>
          <dgm:dir/>
          <dgm:resizeHandles val="exact"/>
        </dgm:presLayoutVars>
      </dgm:prSet>
      <dgm:spPr/>
    </dgm:pt>
    <dgm:pt modelId="{0FCAD2D6-8163-40F8-8A56-9C26B4FFFCBA}" type="pres">
      <dgm:prSet presAssocID="{E497DCAD-6013-4BB7-ACEC-939E1E63190A}" presName="compNode" presStyleCnt="0"/>
      <dgm:spPr/>
    </dgm:pt>
    <dgm:pt modelId="{393CA87D-D6D6-4181-BD3E-D392E539A649}" type="pres">
      <dgm:prSet presAssocID="{E497DCAD-6013-4BB7-ACEC-939E1E63190A}" presName="bgRect" presStyleLbl="bgShp" presStyleIdx="0" presStyleCnt="2"/>
      <dgm:spPr/>
    </dgm:pt>
    <dgm:pt modelId="{83A75F92-85CF-4E8D-9C62-CDB73DB95CDD}" type="pres">
      <dgm:prSet presAssocID="{E497DCAD-6013-4BB7-ACEC-939E1E63190A}" presName="iconRect" presStyleLbl="node1" presStyleIdx="0"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Film reel"/>
        </a:ext>
      </dgm:extLst>
    </dgm:pt>
    <dgm:pt modelId="{DDD4C77B-4498-4F31-903B-61C006E05488}" type="pres">
      <dgm:prSet presAssocID="{E497DCAD-6013-4BB7-ACEC-939E1E63190A}" presName="spaceRect" presStyleCnt="0"/>
      <dgm:spPr/>
    </dgm:pt>
    <dgm:pt modelId="{BA2E9AD5-71D6-4B98-98F3-7B56C3D99434}" type="pres">
      <dgm:prSet presAssocID="{E497DCAD-6013-4BB7-ACEC-939E1E63190A}" presName="parTx" presStyleLbl="revTx" presStyleIdx="0" presStyleCnt="2">
        <dgm:presLayoutVars>
          <dgm:chMax val="0"/>
          <dgm:chPref val="0"/>
        </dgm:presLayoutVars>
      </dgm:prSet>
      <dgm:spPr/>
    </dgm:pt>
    <dgm:pt modelId="{61B532A9-97E0-4F61-A179-5114B5FD3B3B}" type="pres">
      <dgm:prSet presAssocID="{96BB0655-88B9-4B3B-B6BC-8BA22F3A6DDD}" presName="sibTrans" presStyleCnt="0"/>
      <dgm:spPr/>
    </dgm:pt>
    <dgm:pt modelId="{FD225DA7-BFBB-46A3-923C-E64483FED33E}" type="pres">
      <dgm:prSet presAssocID="{ED915DF7-0DDD-4E82-9A3B-C54D49ED3ABD}" presName="compNode" presStyleCnt="0"/>
      <dgm:spPr/>
    </dgm:pt>
    <dgm:pt modelId="{DB912D5C-86B0-47CD-BC3F-144BBB51BE4A}" type="pres">
      <dgm:prSet presAssocID="{ED915DF7-0DDD-4E82-9A3B-C54D49ED3ABD}" presName="bgRect" presStyleLbl="bgShp" presStyleIdx="1" presStyleCnt="2"/>
      <dgm:spPr/>
    </dgm:pt>
    <dgm:pt modelId="{1820317B-89E5-46ED-98CB-10D3BCEC2063}" type="pres">
      <dgm:prSet presAssocID="{ED915DF7-0DDD-4E82-9A3B-C54D49ED3ABD}" presName="iconRect" presStyleLbl="node1" presStyleIdx="1"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Klaslokaal"/>
        </a:ext>
      </dgm:extLst>
    </dgm:pt>
    <dgm:pt modelId="{D75EDF9E-1AE0-4C1B-A61B-0B48384B4B29}" type="pres">
      <dgm:prSet presAssocID="{ED915DF7-0DDD-4E82-9A3B-C54D49ED3ABD}" presName="spaceRect" presStyleCnt="0"/>
      <dgm:spPr/>
    </dgm:pt>
    <dgm:pt modelId="{CC5B3E50-297B-40DB-B98A-3D1FD6086EA9}" type="pres">
      <dgm:prSet presAssocID="{ED915DF7-0DDD-4E82-9A3B-C54D49ED3ABD}" presName="parTx" presStyleLbl="revTx" presStyleIdx="1" presStyleCnt="2">
        <dgm:presLayoutVars>
          <dgm:chMax val="0"/>
          <dgm:chPref val="0"/>
        </dgm:presLayoutVars>
      </dgm:prSet>
      <dgm:spPr/>
    </dgm:pt>
  </dgm:ptLst>
  <dgm:cxnLst>
    <dgm:cxn modelId="{61547B17-F3C4-4F5A-ABB2-936AB6BE92B7}" srcId="{04904A04-E977-4F4F-BDED-E4DBD49D5FFA}" destId="{ED915DF7-0DDD-4E82-9A3B-C54D49ED3ABD}" srcOrd="1" destOrd="0" parTransId="{1B358582-F704-477C-B80F-999032EAA217}" sibTransId="{490E5BE5-DFF0-473D-99ED-04F375AD5D45}"/>
    <dgm:cxn modelId="{CC866523-115C-44E1-B965-DC66E1845B20}" type="presOf" srcId="{ED915DF7-0DDD-4E82-9A3B-C54D49ED3ABD}" destId="{CC5B3E50-297B-40DB-B98A-3D1FD6086EA9}" srcOrd="0" destOrd="0" presId="urn:microsoft.com/office/officeart/2018/2/layout/IconVerticalSolidList"/>
    <dgm:cxn modelId="{EBEDC13C-F14F-4C6B-A0EE-A15A46E78652}" srcId="{04904A04-E977-4F4F-BDED-E4DBD49D5FFA}" destId="{E497DCAD-6013-4BB7-ACEC-939E1E63190A}" srcOrd="0" destOrd="0" parTransId="{F5775840-DD3F-4308-83C1-8A186D333A52}" sibTransId="{96BB0655-88B9-4B3B-B6BC-8BA22F3A6DDD}"/>
    <dgm:cxn modelId="{4A537E64-C6BB-47FF-AC6A-CB325688A01F}" type="presOf" srcId="{04904A04-E977-4F4F-BDED-E4DBD49D5FFA}" destId="{F4576A40-B9C9-4542-A7F2-CCA5E744BFD4}" srcOrd="0" destOrd="0" presId="urn:microsoft.com/office/officeart/2018/2/layout/IconVerticalSolidList"/>
    <dgm:cxn modelId="{57091684-10C3-4086-A584-06AF63870418}" type="presOf" srcId="{E497DCAD-6013-4BB7-ACEC-939E1E63190A}" destId="{BA2E9AD5-71D6-4B98-98F3-7B56C3D99434}" srcOrd="0" destOrd="0" presId="urn:microsoft.com/office/officeart/2018/2/layout/IconVerticalSolidList"/>
    <dgm:cxn modelId="{82D2E7ED-F806-4730-953D-085A8CAAB068}" type="presParOf" srcId="{F4576A40-B9C9-4542-A7F2-CCA5E744BFD4}" destId="{0FCAD2D6-8163-40F8-8A56-9C26B4FFFCBA}" srcOrd="0" destOrd="0" presId="urn:microsoft.com/office/officeart/2018/2/layout/IconVerticalSolidList"/>
    <dgm:cxn modelId="{794D9812-A0FB-44DC-902B-B70744607146}" type="presParOf" srcId="{0FCAD2D6-8163-40F8-8A56-9C26B4FFFCBA}" destId="{393CA87D-D6D6-4181-BD3E-D392E539A649}" srcOrd="0" destOrd="0" presId="urn:microsoft.com/office/officeart/2018/2/layout/IconVerticalSolidList"/>
    <dgm:cxn modelId="{EA704599-6777-461B-BA45-2E299C0E00D1}" type="presParOf" srcId="{0FCAD2D6-8163-40F8-8A56-9C26B4FFFCBA}" destId="{83A75F92-85CF-4E8D-9C62-CDB73DB95CDD}" srcOrd="1" destOrd="0" presId="urn:microsoft.com/office/officeart/2018/2/layout/IconVerticalSolidList"/>
    <dgm:cxn modelId="{80EEF091-369B-472A-BB06-32210E0DA51F}" type="presParOf" srcId="{0FCAD2D6-8163-40F8-8A56-9C26B4FFFCBA}" destId="{DDD4C77B-4498-4F31-903B-61C006E05488}" srcOrd="2" destOrd="0" presId="urn:microsoft.com/office/officeart/2018/2/layout/IconVerticalSolidList"/>
    <dgm:cxn modelId="{1AB65465-5437-4F59-8DD7-49D3534ED808}" type="presParOf" srcId="{0FCAD2D6-8163-40F8-8A56-9C26B4FFFCBA}" destId="{BA2E9AD5-71D6-4B98-98F3-7B56C3D99434}" srcOrd="3" destOrd="0" presId="urn:microsoft.com/office/officeart/2018/2/layout/IconVerticalSolidList"/>
    <dgm:cxn modelId="{CDF13D68-083C-4A6E-BD22-F1CB691C3936}" type="presParOf" srcId="{F4576A40-B9C9-4542-A7F2-CCA5E744BFD4}" destId="{61B532A9-97E0-4F61-A179-5114B5FD3B3B}" srcOrd="1" destOrd="0" presId="urn:microsoft.com/office/officeart/2018/2/layout/IconVerticalSolidList"/>
    <dgm:cxn modelId="{49D87864-2748-4825-B75A-1C65FE20025C}" type="presParOf" srcId="{F4576A40-B9C9-4542-A7F2-CCA5E744BFD4}" destId="{FD225DA7-BFBB-46A3-923C-E64483FED33E}" srcOrd="2" destOrd="0" presId="urn:microsoft.com/office/officeart/2018/2/layout/IconVerticalSolidList"/>
    <dgm:cxn modelId="{AF1E68A2-46D0-4A2F-8B88-18D1ED96E19A}" type="presParOf" srcId="{FD225DA7-BFBB-46A3-923C-E64483FED33E}" destId="{DB912D5C-86B0-47CD-BC3F-144BBB51BE4A}" srcOrd="0" destOrd="0" presId="urn:microsoft.com/office/officeart/2018/2/layout/IconVerticalSolidList"/>
    <dgm:cxn modelId="{2BD28162-D848-4320-9789-33555D986663}" type="presParOf" srcId="{FD225DA7-BFBB-46A3-923C-E64483FED33E}" destId="{1820317B-89E5-46ED-98CB-10D3BCEC2063}" srcOrd="1" destOrd="0" presId="urn:microsoft.com/office/officeart/2018/2/layout/IconVerticalSolidList"/>
    <dgm:cxn modelId="{F3209923-BAF6-4798-8CC9-9856FE489502}" type="presParOf" srcId="{FD225DA7-BFBB-46A3-923C-E64483FED33E}" destId="{D75EDF9E-1AE0-4C1B-A61B-0B48384B4B29}" srcOrd="2" destOrd="0" presId="urn:microsoft.com/office/officeart/2018/2/layout/IconVerticalSolidList"/>
    <dgm:cxn modelId="{26018D54-CF51-4865-B8D1-08F9963649FD}" type="presParOf" srcId="{FD225DA7-BFBB-46A3-923C-E64483FED33E}" destId="{CC5B3E50-297B-40DB-B98A-3D1FD6086EA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3CA87D-D6D6-4181-BD3E-D392E539A649}">
      <dsp:nvSpPr>
        <dsp:cNvPr id="0" name=""/>
        <dsp:cNvSpPr/>
      </dsp:nvSpPr>
      <dsp:spPr>
        <a:xfrm>
          <a:off x="0" y="508904"/>
          <a:ext cx="10753200" cy="124267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3A75F92-85CF-4E8D-9C62-CDB73DB95CDD}">
      <dsp:nvSpPr>
        <dsp:cNvPr id="0" name=""/>
        <dsp:cNvSpPr/>
      </dsp:nvSpPr>
      <dsp:spPr>
        <a:xfrm>
          <a:off x="375909" y="788506"/>
          <a:ext cx="683471" cy="683471"/>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A2E9AD5-71D6-4B98-98F3-7B56C3D99434}">
      <dsp:nvSpPr>
        <dsp:cNvPr id="0" name=""/>
        <dsp:cNvSpPr/>
      </dsp:nvSpPr>
      <dsp:spPr>
        <a:xfrm>
          <a:off x="1435289" y="508904"/>
          <a:ext cx="9317910" cy="1242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16" tIns="131516" rIns="131516" bIns="131516" numCol="1" spcCol="1270" anchor="ctr" anchorCtr="0">
          <a:noAutofit/>
        </a:bodyPr>
        <a:lstStyle/>
        <a:p>
          <a:pPr marL="0" lvl="0" indent="0" algn="l" defTabSz="1066800">
            <a:lnSpc>
              <a:spcPct val="100000"/>
            </a:lnSpc>
            <a:spcBef>
              <a:spcPct val="0"/>
            </a:spcBef>
            <a:spcAft>
              <a:spcPct val="35000"/>
            </a:spcAft>
            <a:buNone/>
          </a:pPr>
          <a:r>
            <a:rPr lang="nl-NL" sz="2400" kern="1200"/>
            <a:t>Vrijstellingen</a:t>
          </a:r>
          <a:r>
            <a:rPr lang="nl-NL" sz="1900" kern="1200"/>
            <a:t>: de vrijstellingen zoals we die nu kennen: hbo/wo achtergrond, orthopedagoog, docent VO</a:t>
          </a:r>
          <a:endParaRPr lang="en-US" sz="1900" kern="1200"/>
        </a:p>
      </dsp:txBody>
      <dsp:txXfrm>
        <a:off x="1435289" y="508904"/>
        <a:ext cx="9317910" cy="1242675"/>
      </dsp:txXfrm>
    </dsp:sp>
    <dsp:sp modelId="{DB912D5C-86B0-47CD-BC3F-144BBB51BE4A}">
      <dsp:nvSpPr>
        <dsp:cNvPr id="0" name=""/>
        <dsp:cNvSpPr/>
      </dsp:nvSpPr>
      <dsp:spPr>
        <a:xfrm>
          <a:off x="0" y="2035620"/>
          <a:ext cx="10753200" cy="124267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820317B-89E5-46ED-98CB-10D3BCEC2063}">
      <dsp:nvSpPr>
        <dsp:cNvPr id="0" name=""/>
        <dsp:cNvSpPr/>
      </dsp:nvSpPr>
      <dsp:spPr>
        <a:xfrm>
          <a:off x="375909" y="2315221"/>
          <a:ext cx="683471" cy="683471"/>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C5B3E50-297B-40DB-B98A-3D1FD6086EA9}">
      <dsp:nvSpPr>
        <dsp:cNvPr id="0" name=""/>
        <dsp:cNvSpPr/>
      </dsp:nvSpPr>
      <dsp:spPr>
        <a:xfrm>
          <a:off x="1435289" y="2035620"/>
          <a:ext cx="9317910" cy="1242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16" tIns="131516" rIns="131516" bIns="131516" numCol="1" spcCol="1270" anchor="ctr" anchorCtr="0">
          <a:noAutofit/>
        </a:bodyPr>
        <a:lstStyle/>
        <a:p>
          <a:pPr marL="0" lvl="0" indent="0" algn="l" defTabSz="1066800">
            <a:lnSpc>
              <a:spcPct val="100000"/>
            </a:lnSpc>
            <a:spcBef>
              <a:spcPct val="0"/>
            </a:spcBef>
            <a:spcAft>
              <a:spcPct val="35000"/>
            </a:spcAft>
            <a:buNone/>
          </a:pPr>
          <a:r>
            <a:rPr lang="nl-NL" sz="2400" kern="1200"/>
            <a:t>Valideringen</a:t>
          </a:r>
          <a:r>
            <a:rPr lang="nl-NL" sz="1900" kern="1200"/>
            <a:t>: de aspirant-student schrijft voor de poort – of de student schrijft tijdens de opleiding – een assessment dat wordt beoordeeld door twee EVC-assessoren die beoordelen welke leeruitkomsten gevalideerd kunnen worden.</a:t>
          </a:r>
          <a:endParaRPr lang="en-US" sz="1900" kern="1200"/>
        </a:p>
      </dsp:txBody>
      <dsp:txXfrm>
        <a:off x="1435289" y="2035620"/>
        <a:ext cx="9317910" cy="1242675"/>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4301543" cy="720281"/>
          </a:xfrm>
          <a:prstGeom prst="rect">
            <a:avLst/>
          </a:prstGeom>
        </p:spPr>
        <p:txBody>
          <a:bodyPr vert="horz" lIns="138751" tIns="69376" rIns="138751" bIns="69376" rtlCol="0"/>
          <a:lstStyle>
            <a:lvl1pPr algn="l">
              <a:defRPr sz="1800"/>
            </a:lvl1pPr>
          </a:lstStyle>
          <a:p>
            <a:endParaRPr lang="nl-NL"/>
          </a:p>
        </p:txBody>
      </p:sp>
      <p:sp>
        <p:nvSpPr>
          <p:cNvPr id="3" name="Tijdelijke aanduiding voor datum 2"/>
          <p:cNvSpPr>
            <a:spLocks noGrp="1"/>
          </p:cNvSpPr>
          <p:nvPr>
            <p:ph type="dt" idx="1"/>
          </p:nvPr>
        </p:nvSpPr>
        <p:spPr>
          <a:xfrm>
            <a:off x="5622798" y="0"/>
            <a:ext cx="4301543" cy="720281"/>
          </a:xfrm>
          <a:prstGeom prst="rect">
            <a:avLst/>
          </a:prstGeom>
        </p:spPr>
        <p:txBody>
          <a:bodyPr vert="horz" lIns="138751" tIns="69376" rIns="138751" bIns="69376" rtlCol="0"/>
          <a:lstStyle>
            <a:lvl1pPr algn="r">
              <a:defRPr sz="1800"/>
            </a:lvl1pPr>
          </a:lstStyle>
          <a:p>
            <a:fld id="{82C17DAD-B7BD-4A62-844A-EB4D1227E333}" type="datetimeFigureOut">
              <a:rPr lang="nl-NL" smtClean="0"/>
              <a:t>13-4-2026</a:t>
            </a:fld>
            <a:endParaRPr lang="nl-NL"/>
          </a:p>
        </p:txBody>
      </p:sp>
      <p:sp>
        <p:nvSpPr>
          <p:cNvPr id="4" name="Tijdelijke aanduiding voor dia-afbeelding 3"/>
          <p:cNvSpPr>
            <a:spLocks noGrp="1" noRot="1" noChangeAspect="1"/>
          </p:cNvSpPr>
          <p:nvPr>
            <p:ph type="sldImg" idx="2"/>
          </p:nvPr>
        </p:nvSpPr>
        <p:spPr>
          <a:xfrm>
            <a:off x="657225" y="1793875"/>
            <a:ext cx="8612188" cy="4845050"/>
          </a:xfrm>
          <a:prstGeom prst="rect">
            <a:avLst/>
          </a:prstGeom>
          <a:noFill/>
          <a:ln w="12700">
            <a:solidFill>
              <a:prstClr val="black"/>
            </a:solidFill>
          </a:ln>
        </p:spPr>
        <p:txBody>
          <a:bodyPr vert="horz" lIns="138751" tIns="69376" rIns="138751" bIns="69376" rtlCol="0" anchor="ctr"/>
          <a:lstStyle/>
          <a:p>
            <a:endParaRPr lang="nl-NL"/>
          </a:p>
        </p:txBody>
      </p:sp>
      <p:sp>
        <p:nvSpPr>
          <p:cNvPr id="5" name="Tijdelijke aanduiding voor notities 4"/>
          <p:cNvSpPr>
            <a:spLocks noGrp="1"/>
          </p:cNvSpPr>
          <p:nvPr>
            <p:ph type="body" sz="quarter" idx="3"/>
          </p:nvPr>
        </p:nvSpPr>
        <p:spPr>
          <a:xfrm>
            <a:off x="992664" y="6908711"/>
            <a:ext cx="7941310" cy="5652582"/>
          </a:xfrm>
          <a:prstGeom prst="rect">
            <a:avLst/>
          </a:prstGeom>
        </p:spPr>
        <p:txBody>
          <a:bodyPr vert="horz" lIns="138751" tIns="69376" rIns="138751" bIns="69376"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13635484"/>
            <a:ext cx="4301543" cy="720280"/>
          </a:xfrm>
          <a:prstGeom prst="rect">
            <a:avLst/>
          </a:prstGeom>
        </p:spPr>
        <p:txBody>
          <a:bodyPr vert="horz" lIns="138751" tIns="69376" rIns="138751" bIns="69376" rtlCol="0" anchor="b"/>
          <a:lstStyle>
            <a:lvl1pPr algn="l">
              <a:defRPr sz="1800"/>
            </a:lvl1pPr>
          </a:lstStyle>
          <a:p>
            <a:endParaRPr lang="nl-NL"/>
          </a:p>
        </p:txBody>
      </p:sp>
      <p:sp>
        <p:nvSpPr>
          <p:cNvPr id="7" name="Tijdelijke aanduiding voor dianummer 6"/>
          <p:cNvSpPr>
            <a:spLocks noGrp="1"/>
          </p:cNvSpPr>
          <p:nvPr>
            <p:ph type="sldNum" sz="quarter" idx="5"/>
          </p:nvPr>
        </p:nvSpPr>
        <p:spPr>
          <a:xfrm>
            <a:off x="5622798" y="13635484"/>
            <a:ext cx="4301543" cy="720280"/>
          </a:xfrm>
          <a:prstGeom prst="rect">
            <a:avLst/>
          </a:prstGeom>
        </p:spPr>
        <p:txBody>
          <a:bodyPr vert="horz" lIns="138751" tIns="69376" rIns="138751" bIns="69376" rtlCol="0" anchor="b"/>
          <a:lstStyle>
            <a:lvl1pPr algn="r">
              <a:defRPr sz="1800"/>
            </a:lvl1pPr>
          </a:lstStyle>
          <a:p>
            <a:fld id="{52040083-F6CB-4C4F-B1A6-1DFC8AA448CC}" type="slidenum">
              <a:rPr lang="nl-NL" smtClean="0"/>
              <a:t>‹nr.›</a:t>
            </a:fld>
            <a:endParaRPr lang="nl-NL"/>
          </a:p>
        </p:txBody>
      </p:sp>
    </p:spTree>
    <p:extLst>
      <p:ext uri="{BB962C8B-B14F-4D97-AF65-F5344CB8AC3E}">
        <p14:creationId xmlns:p14="http://schemas.microsoft.com/office/powerpoint/2010/main" val="1604809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sz="1000"/>
          </a:p>
        </p:txBody>
      </p:sp>
      <p:sp>
        <p:nvSpPr>
          <p:cNvPr id="4" name="Tijdelijke aanduiding voor dianummer 3"/>
          <p:cNvSpPr>
            <a:spLocks noGrp="1"/>
          </p:cNvSpPr>
          <p:nvPr>
            <p:ph type="sldNum" sz="quarter" idx="5"/>
          </p:nvPr>
        </p:nvSpPr>
        <p:spPr/>
        <p:txBody>
          <a:bodyPr/>
          <a:lstStyle/>
          <a:p>
            <a:fld id="{52040083-F6CB-4C4F-B1A6-1DFC8AA448CC}" type="slidenum">
              <a:rPr lang="nl-NL" smtClean="0"/>
              <a:t>1</a:t>
            </a:fld>
            <a:endParaRPr lang="nl-NL"/>
          </a:p>
        </p:txBody>
      </p:sp>
    </p:spTree>
    <p:extLst>
      <p:ext uri="{BB962C8B-B14F-4D97-AF65-F5344CB8AC3E}">
        <p14:creationId xmlns:p14="http://schemas.microsoft.com/office/powerpoint/2010/main" val="3932341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LUKs </a:t>
            </a:r>
            <a:r>
              <a:rPr lang="en-US" err="1">
                <a:ea typeface="Calibri"/>
                <a:cs typeface="Calibri"/>
              </a:rPr>
              <a:t>aantonen</a:t>
            </a:r>
            <a:r>
              <a:rPr lang="en-US">
                <a:ea typeface="Calibri"/>
                <a:cs typeface="Calibri"/>
              </a:rPr>
              <a:t> </a:t>
            </a:r>
            <a:r>
              <a:rPr lang="en-US" err="1">
                <a:ea typeface="Calibri"/>
                <a:cs typeface="Calibri"/>
              </a:rPr>
              <a:t>hoeft</a:t>
            </a:r>
            <a:r>
              <a:rPr lang="en-US">
                <a:ea typeface="Calibri"/>
                <a:cs typeface="Calibri"/>
              </a:rPr>
              <a:t> </a:t>
            </a:r>
            <a:r>
              <a:rPr lang="en-US" err="1">
                <a:ea typeface="Calibri"/>
                <a:cs typeface="Calibri"/>
              </a:rPr>
              <a:t>niet</a:t>
            </a:r>
            <a:r>
              <a:rPr lang="en-US">
                <a:ea typeface="Calibri"/>
                <a:cs typeface="Calibri"/>
              </a:rPr>
              <a:t> </a:t>
            </a:r>
            <a:r>
              <a:rPr lang="en-US" err="1">
                <a:ea typeface="Calibri"/>
                <a:cs typeface="Calibri"/>
              </a:rPr>
              <a:t>volgens</a:t>
            </a:r>
            <a:r>
              <a:rPr lang="en-US">
                <a:ea typeface="Calibri"/>
                <a:cs typeface="Calibri"/>
              </a:rPr>
              <a:t> </a:t>
            </a:r>
            <a:r>
              <a:rPr lang="en-US" err="1">
                <a:ea typeface="Calibri"/>
                <a:cs typeface="Calibri"/>
              </a:rPr>
              <a:t>een</a:t>
            </a:r>
            <a:r>
              <a:rPr lang="en-US">
                <a:ea typeface="Calibri"/>
                <a:cs typeface="Calibri"/>
              </a:rPr>
              <a:t> </a:t>
            </a:r>
            <a:r>
              <a:rPr lang="en-US" err="1">
                <a:ea typeface="Calibri"/>
                <a:cs typeface="Calibri"/>
              </a:rPr>
              <a:t>jaarplanning</a:t>
            </a:r>
            <a:r>
              <a:rPr lang="en-US">
                <a:ea typeface="Calibri"/>
                <a:cs typeface="Calibri"/>
              </a:rPr>
              <a:t> </a:t>
            </a:r>
            <a:r>
              <a:rPr lang="en-US" err="1">
                <a:ea typeface="Calibri"/>
                <a:cs typeface="Calibri"/>
              </a:rPr>
              <a:t>en</a:t>
            </a:r>
            <a:r>
              <a:rPr lang="en-US">
                <a:ea typeface="Calibri"/>
                <a:cs typeface="Calibri"/>
              </a:rPr>
              <a:t> </a:t>
            </a:r>
            <a:r>
              <a:rPr lang="en-US" err="1">
                <a:ea typeface="Calibri"/>
                <a:cs typeface="Calibri"/>
              </a:rPr>
              <a:t>kan</a:t>
            </a:r>
            <a:r>
              <a:rPr lang="en-US">
                <a:ea typeface="Calibri"/>
                <a:cs typeface="Calibri"/>
              </a:rPr>
              <a:t> </a:t>
            </a:r>
            <a:r>
              <a:rPr lang="en-US" err="1">
                <a:ea typeface="Calibri"/>
                <a:cs typeface="Calibri"/>
              </a:rPr>
              <a:t>ook</a:t>
            </a:r>
            <a:r>
              <a:rPr lang="en-US">
                <a:ea typeface="Calibri"/>
                <a:cs typeface="Calibri"/>
              </a:rPr>
              <a:t> eerder.</a:t>
            </a:r>
          </a:p>
        </p:txBody>
      </p:sp>
      <p:sp>
        <p:nvSpPr>
          <p:cNvPr id="4" name="Slide Number Placeholder 3"/>
          <p:cNvSpPr>
            <a:spLocks noGrp="1"/>
          </p:cNvSpPr>
          <p:nvPr>
            <p:ph type="sldNum" sz="quarter" idx="5"/>
          </p:nvPr>
        </p:nvSpPr>
        <p:spPr/>
        <p:txBody>
          <a:bodyPr/>
          <a:lstStyle/>
          <a:p>
            <a:fld id="{D2715999-52C1-453D-890A-61F4AD3E7369}" type="slidenum">
              <a:rPr lang="en-US"/>
              <a:t>20</a:t>
            </a:fld>
            <a:endParaRPr lang="en-US"/>
          </a:p>
        </p:txBody>
      </p:sp>
    </p:spTree>
    <p:extLst>
      <p:ext uri="{BB962C8B-B14F-4D97-AF65-F5344CB8AC3E}">
        <p14:creationId xmlns:p14="http://schemas.microsoft.com/office/powerpoint/2010/main" val="3081910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228600" indent="-228600">
              <a:buFont typeface="+mj-lt"/>
              <a:buAutoNum type="arabicPeriod"/>
            </a:pPr>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08E0C2-E099-46A5-A774-AE67B8B93B4D}" type="slidenum">
              <a:rPr kumimoji="0" lang="nl-NL"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nl-NL"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7441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05B85-69D1-AD52-47A8-4C525A5C412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7EED474-8C2C-68FE-B3FC-D4EFF45C3DC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5F97F7D-B7B1-B7B0-E44E-453BC567C175}"/>
              </a:ext>
            </a:extLst>
          </p:cNvPr>
          <p:cNvSpPr>
            <a:spLocks noGrp="1"/>
          </p:cNvSpPr>
          <p:nvPr>
            <p:ph type="body" idx="1"/>
          </p:nvPr>
        </p:nvSpPr>
        <p:spPr/>
        <p:txBody>
          <a:bodyPr/>
          <a:lstStyle/>
          <a:p>
            <a:r>
              <a:rPr lang="nl-NL" dirty="0"/>
              <a:t>Kan Marketing dit schema </a:t>
            </a:r>
            <a:r>
              <a:rPr lang="nl-NL" dirty="0" err="1"/>
              <a:t>wellichti</a:t>
            </a:r>
            <a:r>
              <a:rPr lang="nl-NL" dirty="0"/>
              <a:t> n Marnix stijl maken/ Sluit beter aan op het herziene curriculum dan die op dia 6.</a:t>
            </a:r>
          </a:p>
          <a:p>
            <a:endParaRPr lang="nl-NL" dirty="0"/>
          </a:p>
          <a:p>
            <a:r>
              <a:rPr lang="nl-NL" dirty="0"/>
              <a:t>Nieuw schema doorstroom: nog checken bij presentatie 240EC (visualisatie nog aanpassen?)</a:t>
            </a:r>
          </a:p>
          <a:p>
            <a:endParaRPr lang="nl-NL" dirty="0"/>
          </a:p>
          <a:p>
            <a:r>
              <a:rPr lang="nl-NL" sz="1200" b="1" kern="1200" dirty="0">
                <a:solidFill>
                  <a:schemeClr val="tx1"/>
                </a:solidFill>
                <a:effectLst/>
                <a:latin typeface="+mn-lt"/>
                <a:ea typeface="+mn-ea"/>
                <a:cs typeface="+mn-cs"/>
              </a:rPr>
              <a:t>Flexibel opleiden</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In de volledige deeltijd pabo volg je in het eerste jaar een gezamenlijk opleidingsprogramma met de </a:t>
            </a:r>
            <a:r>
              <a:rPr lang="nl-NL" sz="1200" kern="1200" dirty="0" err="1">
                <a:solidFill>
                  <a:schemeClr val="tx1"/>
                </a:solidFill>
                <a:effectLst/>
                <a:latin typeface="+mn-lt"/>
                <a:ea typeface="+mn-ea"/>
                <a:cs typeface="+mn-cs"/>
              </a:rPr>
              <a:t>Associate</a:t>
            </a:r>
            <a:r>
              <a:rPr lang="nl-NL" sz="1200" kern="1200" dirty="0">
                <a:solidFill>
                  <a:schemeClr val="tx1"/>
                </a:solidFill>
                <a:effectLst/>
                <a:latin typeface="+mn-lt"/>
                <a:ea typeface="+mn-ea"/>
                <a:cs typeface="+mn-cs"/>
              </a:rPr>
              <a:t> </a:t>
            </a:r>
            <a:r>
              <a:rPr lang="nl-NL" sz="1200" kern="1200" dirty="0" err="1">
                <a:solidFill>
                  <a:schemeClr val="tx1"/>
                </a:solidFill>
                <a:effectLst/>
                <a:latin typeface="+mn-lt"/>
                <a:ea typeface="+mn-ea"/>
                <a:cs typeface="+mn-cs"/>
              </a:rPr>
              <a:t>Degree</a:t>
            </a:r>
            <a:r>
              <a:rPr lang="nl-NL" sz="1200" kern="1200" dirty="0">
                <a:solidFill>
                  <a:schemeClr val="tx1"/>
                </a:solidFill>
                <a:effectLst/>
                <a:latin typeface="+mn-lt"/>
                <a:ea typeface="+mn-ea"/>
                <a:cs typeface="+mn-cs"/>
              </a:rPr>
              <a:t> Pedagogisch Educatief Professional.  In dit eerste jaar kun je je oriënteren op het werkveld en de beroepsprofielen van beide opleidingen.</a:t>
            </a:r>
            <a:r>
              <a:rPr lang="nl-NL" sz="1200" b="1" kern="1200" dirty="0">
                <a:solidFill>
                  <a:schemeClr val="tx1"/>
                </a:solidFill>
                <a:effectLst/>
                <a:latin typeface="+mn-lt"/>
                <a:ea typeface="+mn-ea"/>
                <a:cs typeface="+mn-cs"/>
              </a:rPr>
              <a:t> </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Vanaf jaar 2 zijn er twee opleidingsprofielen. Je kunt vanaf jaar 2 doorgaan met de Pabo-DT (Bachelor, niveau 6). Dan volg je het tweede, derde en vierde jaar van de Pabo en sluit je na 3 jaar af met een bachelor diploma.  Je kunt er ook voor kiezen in het tweede jaar door te gaan als Ad Pep. Dan sluit je het tweede jaar af met een diploma Ad Pep (</a:t>
            </a:r>
            <a:r>
              <a:rPr lang="nl-NL" sz="1200" kern="1200" dirty="0" err="1">
                <a:solidFill>
                  <a:schemeClr val="tx1"/>
                </a:solidFill>
                <a:effectLst/>
                <a:latin typeface="+mn-lt"/>
                <a:ea typeface="+mn-ea"/>
                <a:cs typeface="+mn-cs"/>
              </a:rPr>
              <a:t>Associate</a:t>
            </a:r>
            <a:r>
              <a:rPr lang="nl-NL" sz="1200" kern="1200" dirty="0">
                <a:solidFill>
                  <a:schemeClr val="tx1"/>
                </a:solidFill>
                <a:effectLst/>
                <a:latin typeface="+mn-lt"/>
                <a:ea typeface="+mn-ea"/>
                <a:cs typeface="+mn-cs"/>
              </a:rPr>
              <a:t> </a:t>
            </a:r>
            <a:r>
              <a:rPr lang="nl-NL" sz="1200" kern="1200" dirty="0" err="1">
                <a:solidFill>
                  <a:schemeClr val="tx1"/>
                </a:solidFill>
                <a:effectLst/>
                <a:latin typeface="+mn-lt"/>
                <a:ea typeface="+mn-ea"/>
                <a:cs typeface="+mn-cs"/>
              </a:rPr>
              <a:t>degree</a:t>
            </a:r>
            <a:r>
              <a:rPr lang="nl-NL" sz="1200" kern="1200" dirty="0">
                <a:solidFill>
                  <a:schemeClr val="tx1"/>
                </a:solidFill>
                <a:effectLst/>
                <a:latin typeface="+mn-lt"/>
                <a:ea typeface="+mn-ea"/>
                <a:cs typeface="+mn-cs"/>
              </a:rPr>
              <a:t>, niveau 5). Afhankelijk van je voorkennis en ervaring, kun op flexibele wijze het aanbod in de opleiding volgen. Als je instroomt met een MBO-diploma kun je de volledige en gefaciliteerde leerroute volgen (hier volgt de beschrijving).   </a:t>
            </a:r>
          </a:p>
          <a:p>
            <a:endParaRPr lang="nl-NL" dirty="0"/>
          </a:p>
          <a:p>
            <a:r>
              <a:rPr lang="nl-NL" dirty="0"/>
              <a:t>Ook benadrukken waarom havo/vwo lichtgekleurd is; in de meeste gevallen is onze voltijdopleiding geschikter voor deze doelgroep, daar is meer contacttijd, ondersteuning op wat de adolescente student nodig heeft. Deeltijdopleidingen zijn gericht op de meer volwassen </a:t>
            </a:r>
            <a:r>
              <a:rPr lang="nl-NL" dirty="0" err="1"/>
              <a:t>leerder</a:t>
            </a:r>
            <a:r>
              <a:rPr lang="nl-NL" dirty="0"/>
              <a:t>. </a:t>
            </a:r>
          </a:p>
        </p:txBody>
      </p:sp>
      <p:sp>
        <p:nvSpPr>
          <p:cNvPr id="4" name="Tijdelijke aanduiding voor dianummer 3">
            <a:extLst>
              <a:ext uri="{FF2B5EF4-FFF2-40B4-BE49-F238E27FC236}">
                <a16:creationId xmlns:a16="http://schemas.microsoft.com/office/drawing/2014/main" id="{17E1415A-9EF2-32C1-52D6-E6086DF0BDC0}"/>
              </a:ext>
            </a:extLst>
          </p:cNvPr>
          <p:cNvSpPr>
            <a:spLocks noGrp="1"/>
          </p:cNvSpPr>
          <p:nvPr>
            <p:ph type="sldNum" sz="quarter" idx="5"/>
          </p:nvPr>
        </p:nvSpPr>
        <p:spPr/>
        <p:txBody>
          <a:bodyPr/>
          <a:lstStyle/>
          <a:p>
            <a:fld id="{1F150B4A-E622-45CF-B291-8142479E5D8C}" type="slidenum">
              <a:rPr lang="nl-NL" smtClean="0"/>
              <a:t>5</a:t>
            </a:fld>
            <a:endParaRPr lang="nl-NL"/>
          </a:p>
        </p:txBody>
      </p:sp>
    </p:spTree>
    <p:extLst>
      <p:ext uri="{BB962C8B-B14F-4D97-AF65-F5344CB8AC3E}">
        <p14:creationId xmlns:p14="http://schemas.microsoft.com/office/powerpoint/2010/main" val="2083438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Onderwijs en praktijk</a:t>
            </a:r>
          </a:p>
        </p:txBody>
      </p:sp>
      <p:sp>
        <p:nvSpPr>
          <p:cNvPr id="4" name="Tijdelijke aanduiding voor dianummer 3"/>
          <p:cNvSpPr>
            <a:spLocks noGrp="1"/>
          </p:cNvSpPr>
          <p:nvPr>
            <p:ph type="sldNum" sz="quarter" idx="5"/>
          </p:nvPr>
        </p:nvSpPr>
        <p:spPr/>
        <p:txBody>
          <a:bodyPr/>
          <a:lstStyle/>
          <a:p>
            <a:fld id="{1F150B4A-E622-45CF-B291-8142479E5D8C}" type="slidenum">
              <a:rPr lang="nl-NL" smtClean="0"/>
              <a:t>6</a:t>
            </a:fld>
            <a:endParaRPr lang="nl-NL"/>
          </a:p>
        </p:txBody>
      </p:sp>
    </p:spTree>
    <p:extLst>
      <p:ext uri="{BB962C8B-B14F-4D97-AF65-F5344CB8AC3E}">
        <p14:creationId xmlns:p14="http://schemas.microsoft.com/office/powerpoint/2010/main" val="747488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5A08E0C2-E099-46A5-A774-AE67B8B93B4D}" type="slidenum">
              <a:rPr lang="nl-NL" smtClean="0"/>
              <a:t>7</a:t>
            </a:fld>
            <a:endParaRPr lang="nl-NL"/>
          </a:p>
        </p:txBody>
      </p:sp>
    </p:spTree>
    <p:extLst>
      <p:ext uri="{BB962C8B-B14F-4D97-AF65-F5344CB8AC3E}">
        <p14:creationId xmlns:p14="http://schemas.microsoft.com/office/powerpoint/2010/main" val="2089086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2CD0C-B4CC-323B-C028-A00F5FD8863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5CFAC30-C272-C84B-E93E-8B17B61C6139}"/>
              </a:ext>
            </a:extLst>
          </p:cNvPr>
          <p:cNvSpPr>
            <a:spLocks noGrp="1" noRot="1" noChangeAspect="1"/>
          </p:cNvSpPr>
          <p:nvPr>
            <p:ph type="sldImg"/>
          </p:nvPr>
        </p:nvSpPr>
        <p:spPr>
          <a:xfrm>
            <a:off x="422275" y="1241425"/>
            <a:ext cx="5953125" cy="3349625"/>
          </a:xfrm>
        </p:spPr>
      </p:sp>
      <p:sp>
        <p:nvSpPr>
          <p:cNvPr id="3" name="Tijdelijke aanduiding voor notities 2">
            <a:extLst>
              <a:ext uri="{FF2B5EF4-FFF2-40B4-BE49-F238E27FC236}">
                <a16:creationId xmlns:a16="http://schemas.microsoft.com/office/drawing/2014/main" id="{43F43D6D-54E5-61B8-9D17-7378788E4F59}"/>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85342312-6C1C-1279-0914-4EC90EC7207A}"/>
              </a:ext>
            </a:extLst>
          </p:cNvPr>
          <p:cNvSpPr>
            <a:spLocks noGrp="1"/>
          </p:cNvSpPr>
          <p:nvPr>
            <p:ph type="sldNum" sz="quarter" idx="5"/>
          </p:nvPr>
        </p:nvSpPr>
        <p:spPr/>
        <p:txBody>
          <a:bodyPr/>
          <a:lstStyle/>
          <a:p>
            <a:fld id="{EF00F8F6-3D5E-44FD-850C-87AD99271CB3}" type="slidenum">
              <a:rPr lang="nl-NL" smtClean="0"/>
              <a:t>8</a:t>
            </a:fld>
            <a:endParaRPr lang="nl-NL"/>
          </a:p>
        </p:txBody>
      </p:sp>
    </p:spTree>
    <p:extLst>
      <p:ext uri="{BB962C8B-B14F-4D97-AF65-F5344CB8AC3E}">
        <p14:creationId xmlns:p14="http://schemas.microsoft.com/office/powerpoint/2010/main" val="2297551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64B767-005A-503E-C801-E1C55BFC12B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61CA136-F009-4C3F-904D-C6AC8D1E90D8}"/>
              </a:ext>
            </a:extLst>
          </p:cNvPr>
          <p:cNvSpPr>
            <a:spLocks noGrp="1" noRot="1" noChangeAspect="1"/>
          </p:cNvSpPr>
          <p:nvPr>
            <p:ph type="sldImg"/>
          </p:nvPr>
        </p:nvSpPr>
        <p:spPr>
          <a:xfrm>
            <a:off x="422275" y="1241425"/>
            <a:ext cx="5953125" cy="3349625"/>
          </a:xfrm>
        </p:spPr>
      </p:sp>
      <p:sp>
        <p:nvSpPr>
          <p:cNvPr id="3" name="Tijdelijke aanduiding voor notities 2">
            <a:extLst>
              <a:ext uri="{FF2B5EF4-FFF2-40B4-BE49-F238E27FC236}">
                <a16:creationId xmlns:a16="http://schemas.microsoft.com/office/drawing/2014/main" id="{463AF817-A588-3C0C-09AC-9CA41896E948}"/>
              </a:ext>
            </a:extLst>
          </p:cNvPr>
          <p:cNvSpPr>
            <a:spLocks noGrp="1"/>
          </p:cNvSpPr>
          <p:nvPr>
            <p:ph type="body" idx="1"/>
          </p:nvPr>
        </p:nvSpPr>
        <p:spPr/>
        <p:txBody>
          <a:bodyPr/>
          <a:lstStyle/>
          <a:p>
            <a:r>
              <a:rPr lang="nl-NL"/>
              <a:t>CONCEPT</a:t>
            </a:r>
          </a:p>
        </p:txBody>
      </p:sp>
      <p:sp>
        <p:nvSpPr>
          <p:cNvPr id="4" name="Tijdelijke aanduiding voor dianummer 3">
            <a:extLst>
              <a:ext uri="{FF2B5EF4-FFF2-40B4-BE49-F238E27FC236}">
                <a16:creationId xmlns:a16="http://schemas.microsoft.com/office/drawing/2014/main" id="{0F4ACF68-D87E-87A1-9DBF-916687F17E29}"/>
              </a:ext>
            </a:extLst>
          </p:cNvPr>
          <p:cNvSpPr>
            <a:spLocks noGrp="1"/>
          </p:cNvSpPr>
          <p:nvPr>
            <p:ph type="sldNum" sz="quarter" idx="5"/>
          </p:nvPr>
        </p:nvSpPr>
        <p:spPr/>
        <p:txBody>
          <a:bodyPr/>
          <a:lstStyle/>
          <a:p>
            <a:fld id="{EF00F8F6-3D5E-44FD-850C-87AD99271CB3}" type="slidenum">
              <a:rPr lang="nl-NL" smtClean="0"/>
              <a:t>9</a:t>
            </a:fld>
            <a:endParaRPr lang="nl-NL"/>
          </a:p>
        </p:txBody>
      </p:sp>
    </p:spTree>
    <p:extLst>
      <p:ext uri="{BB962C8B-B14F-4D97-AF65-F5344CB8AC3E}">
        <p14:creationId xmlns:p14="http://schemas.microsoft.com/office/powerpoint/2010/main" val="802988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2CD0C-B4CC-323B-C028-A00F5FD8863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5CFAC30-C272-C84B-E93E-8B17B61C6139}"/>
              </a:ext>
            </a:extLst>
          </p:cNvPr>
          <p:cNvSpPr>
            <a:spLocks noGrp="1" noRot="1" noChangeAspect="1"/>
          </p:cNvSpPr>
          <p:nvPr>
            <p:ph type="sldImg"/>
          </p:nvPr>
        </p:nvSpPr>
        <p:spPr>
          <a:xfrm>
            <a:off x="422275" y="1241425"/>
            <a:ext cx="5953125" cy="3349625"/>
          </a:xfrm>
        </p:spPr>
      </p:sp>
      <p:sp>
        <p:nvSpPr>
          <p:cNvPr id="3" name="Tijdelijke aanduiding voor notities 2">
            <a:extLst>
              <a:ext uri="{FF2B5EF4-FFF2-40B4-BE49-F238E27FC236}">
                <a16:creationId xmlns:a16="http://schemas.microsoft.com/office/drawing/2014/main" id="{43F43D6D-54E5-61B8-9D17-7378788E4F59}"/>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85342312-6C1C-1279-0914-4EC90EC7207A}"/>
              </a:ext>
            </a:extLst>
          </p:cNvPr>
          <p:cNvSpPr>
            <a:spLocks noGrp="1"/>
          </p:cNvSpPr>
          <p:nvPr>
            <p:ph type="sldNum" sz="quarter" idx="5"/>
          </p:nvPr>
        </p:nvSpPr>
        <p:spPr/>
        <p:txBody>
          <a:bodyPr/>
          <a:lstStyle/>
          <a:p>
            <a:fld id="{EF00F8F6-3D5E-44FD-850C-87AD99271CB3}" type="slidenum">
              <a:rPr lang="nl-NL" smtClean="0"/>
              <a:t>10</a:t>
            </a:fld>
            <a:endParaRPr lang="nl-NL"/>
          </a:p>
        </p:txBody>
      </p:sp>
    </p:spTree>
    <p:extLst>
      <p:ext uri="{BB962C8B-B14F-4D97-AF65-F5344CB8AC3E}">
        <p14:creationId xmlns:p14="http://schemas.microsoft.com/office/powerpoint/2010/main" val="22975518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00B60-D23A-083F-030E-BB78D82066F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CC9D695-585F-177A-9C63-10012DE38B8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7F8742B8-1D11-DC33-622E-A5E593530B1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nl-NL" sz="1200">
                <a:latin typeface="+mn-lt"/>
              </a:rPr>
              <a:t>Hoe kunnen we als lerarenopleiders ruimte creëren voor studenten om hun leerroute mede vorm te geven, en hoe begeleiden we hen daarin, samen met de praktijk, op een manier die recht doet aan hun achtergrond, ambities en talenten?</a:t>
            </a:r>
            <a:endParaRPr lang="nl-NL" sz="1200" b="1">
              <a:latin typeface="+mn-lt"/>
              <a:ea typeface="Open Sans" pitchFamily="2" charset="0"/>
              <a:cs typeface="Open Sans" pitchFamily="2" charset="0"/>
            </a:endParaRPr>
          </a:p>
          <a:p>
            <a:pPr marL="228600" indent="-228600">
              <a:buFont typeface="+mj-lt"/>
              <a:buAutoNum type="arabicPeriod"/>
            </a:pPr>
            <a:endParaRPr lang="nl-NL"/>
          </a:p>
        </p:txBody>
      </p:sp>
      <p:sp>
        <p:nvSpPr>
          <p:cNvPr id="4" name="Tijdelijke aanduiding voor dianummer 3">
            <a:extLst>
              <a:ext uri="{FF2B5EF4-FFF2-40B4-BE49-F238E27FC236}">
                <a16:creationId xmlns:a16="http://schemas.microsoft.com/office/drawing/2014/main" id="{1F60CD67-65E9-9B6E-6706-595154FB41D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08E0C2-E099-46A5-A774-AE67B8B93B4D}" type="slidenum">
              <a:rPr kumimoji="0" lang="nl-NL"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l-NL"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50061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Eventueel deze doorlopen </a:t>
            </a:r>
            <a:r>
              <a:rPr lang="nl-NL">
                <a:sym typeface="Wingdings" panose="05000000000000000000" pitchFamily="2" charset="2"/>
              </a:rPr>
              <a:t> hoe ziet het eruit? PABO-trajecten</a:t>
            </a:r>
          </a:p>
          <a:p>
            <a:endParaRPr lang="nl-NL">
              <a:sym typeface="Wingdings" panose="05000000000000000000" pitchFamily="2" charset="2"/>
            </a:endParaRPr>
          </a:p>
          <a:p>
            <a:r>
              <a:rPr lang="nl-NL">
                <a:sym typeface="Wingdings" panose="05000000000000000000" pitchFamily="2" charset="2"/>
              </a:rPr>
              <a:t>LOT plan is: leerweg onafhankelijk toets plan. </a:t>
            </a:r>
            <a:endParaRPr lang="nl-NL"/>
          </a:p>
        </p:txBody>
      </p:sp>
      <p:sp>
        <p:nvSpPr>
          <p:cNvPr id="4" name="Tijdelijke aanduiding voor dianummer 3"/>
          <p:cNvSpPr>
            <a:spLocks noGrp="1"/>
          </p:cNvSpPr>
          <p:nvPr>
            <p:ph type="sldNum" sz="quarter" idx="5"/>
          </p:nvPr>
        </p:nvSpPr>
        <p:spPr/>
        <p:txBody>
          <a:bodyPr/>
          <a:lstStyle/>
          <a:p>
            <a:fld id="{D2715999-52C1-453D-890A-61F4AD3E7369}" type="slidenum">
              <a:rPr lang="nl-NL" smtClean="0"/>
              <a:t>19</a:t>
            </a:fld>
            <a:endParaRPr lang="nl-NL"/>
          </a:p>
        </p:txBody>
      </p:sp>
    </p:spTree>
    <p:extLst>
      <p:ext uri="{BB962C8B-B14F-4D97-AF65-F5344CB8AC3E}">
        <p14:creationId xmlns:p14="http://schemas.microsoft.com/office/powerpoint/2010/main" val="20165095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endParaRPr lang="de-DE"/>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de-DE"/>
          </a:p>
        </p:txBody>
      </p:sp>
      <p:sp>
        <p:nvSpPr>
          <p:cNvPr id="4" name="Tijdelijke aanduiding voor datum 3"/>
          <p:cNvSpPr>
            <a:spLocks noGrp="1"/>
          </p:cNvSpPr>
          <p:nvPr>
            <p:ph type="dt" sz="half" idx="10"/>
          </p:nvPr>
        </p:nvSpPr>
        <p:spPr/>
        <p:txBody>
          <a:bodyPr/>
          <a:lstStyle/>
          <a:p>
            <a:fld id="{CA953BDC-9EAE-49FE-9892-958C9F845175}" type="datetimeFigureOut">
              <a:rPr lang="de-DE" smtClean="0"/>
              <a:t>13.04.2026</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4249299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de-DE"/>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datum 3"/>
          <p:cNvSpPr>
            <a:spLocks noGrp="1"/>
          </p:cNvSpPr>
          <p:nvPr>
            <p:ph type="dt" sz="half" idx="10"/>
          </p:nvPr>
        </p:nvSpPr>
        <p:spPr/>
        <p:txBody>
          <a:bodyPr/>
          <a:lstStyle/>
          <a:p>
            <a:fld id="{CA953BDC-9EAE-49FE-9892-958C9F845175}" type="datetimeFigureOut">
              <a:rPr lang="de-DE" smtClean="0"/>
              <a:t>13.04.2026</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515967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a:t>Klik om de stijl te bewerken</a:t>
            </a:r>
            <a:endParaRPr lang="de-DE"/>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datum 3"/>
          <p:cNvSpPr>
            <a:spLocks noGrp="1"/>
          </p:cNvSpPr>
          <p:nvPr>
            <p:ph type="dt" sz="half" idx="10"/>
          </p:nvPr>
        </p:nvSpPr>
        <p:spPr/>
        <p:txBody>
          <a:bodyPr/>
          <a:lstStyle/>
          <a:p>
            <a:fld id="{CA953BDC-9EAE-49FE-9892-958C9F845175}" type="datetimeFigureOut">
              <a:rPr lang="de-DE" smtClean="0"/>
              <a:t>13.04.2026</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32311195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eldia (rood)">
    <p:bg>
      <p:bgPr>
        <a:solidFill>
          <a:schemeClr val="accent1"/>
        </a:solidFill>
        <a:effectLst/>
      </p:bgPr>
    </p:bg>
    <p:spTree>
      <p:nvGrpSpPr>
        <p:cNvPr id="1" name=""/>
        <p:cNvGrpSpPr/>
        <p:nvPr/>
      </p:nvGrpSpPr>
      <p:grpSpPr>
        <a:xfrm>
          <a:off x="0" y="0"/>
          <a:ext cx="0" cy="0"/>
          <a:chOff x="0" y="0"/>
          <a:chExt cx="0" cy="0"/>
        </a:xfrm>
      </p:grpSpPr>
      <p:sp>
        <p:nvSpPr>
          <p:cNvPr id="2" name="sTitle"/>
          <p:cNvSpPr>
            <a:spLocks noGrp="1"/>
          </p:cNvSpPr>
          <p:nvPr>
            <p:ph type="ctrTitle"/>
          </p:nvPr>
        </p:nvSpPr>
        <p:spPr>
          <a:xfrm>
            <a:off x="540000" y="4662383"/>
            <a:ext cx="10756800" cy="844810"/>
          </a:xfrm>
          <a:solidFill>
            <a:schemeClr val="accent1"/>
          </a:solidFill>
        </p:spPr>
        <p:txBody>
          <a:bodyPr lIns="360000" tIns="288000" rIns="360000" anchor="b">
            <a:spAutoFit/>
          </a:bodyPr>
          <a:lstStyle>
            <a:lvl1pPr algn="l">
              <a:defRPr sz="4000">
                <a:solidFill>
                  <a:schemeClr val="bg1"/>
                </a:solidFill>
              </a:defRPr>
            </a:lvl1pPr>
          </a:lstStyle>
          <a:p>
            <a:r>
              <a:rPr lang="nl-NL"/>
              <a:t>Klik om stijl te bewerken</a:t>
            </a:r>
          </a:p>
        </p:txBody>
      </p:sp>
      <p:sp>
        <p:nvSpPr>
          <p:cNvPr id="3" name="sSubtitle"/>
          <p:cNvSpPr>
            <a:spLocks noGrp="1"/>
          </p:cNvSpPr>
          <p:nvPr>
            <p:ph type="subTitle" idx="1"/>
          </p:nvPr>
        </p:nvSpPr>
        <p:spPr>
          <a:xfrm>
            <a:off x="540000" y="5501394"/>
            <a:ext cx="10756800" cy="740803"/>
          </a:xfrm>
          <a:solidFill>
            <a:schemeClr val="accent1"/>
          </a:solidFill>
        </p:spPr>
        <p:txBody>
          <a:bodyPr lIns="360000" tIns="72000" rIns="360000" bIns="252000">
            <a:spAutoFit/>
          </a:bodyPr>
          <a:lstStyle>
            <a:lvl1pPr marL="0" indent="0" algn="l">
              <a:buNone/>
              <a:defRPr sz="24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sDate"/>
          <p:cNvSpPr>
            <a:spLocks noGrp="1"/>
          </p:cNvSpPr>
          <p:nvPr>
            <p:ph type="dt" sz="half" idx="10"/>
          </p:nvPr>
        </p:nvSpPr>
        <p:spPr/>
        <p:txBody>
          <a:bodyPr/>
          <a:lstStyle/>
          <a:p>
            <a:fld id="{D6731A5F-79AF-4399-9860-C0EE2AD08FF8}" type="datetime1">
              <a:rPr lang="nl-NL" smtClean="0"/>
              <a:t>13-4-2026</a:t>
            </a:fld>
            <a:endParaRPr lang="nl-NL"/>
          </a:p>
        </p:txBody>
      </p:sp>
      <p:sp>
        <p:nvSpPr>
          <p:cNvPr id="5" name="sFooter"/>
          <p:cNvSpPr>
            <a:spLocks noGrp="1"/>
          </p:cNvSpPr>
          <p:nvPr>
            <p:ph type="ftr" sz="quarter" idx="11"/>
          </p:nvPr>
        </p:nvSpPr>
        <p:spPr/>
        <p:txBody>
          <a:bodyPr/>
          <a:lstStyle/>
          <a:p>
            <a:endParaRPr lang="nl-NL"/>
          </a:p>
        </p:txBody>
      </p:sp>
      <p:sp>
        <p:nvSpPr>
          <p:cNvPr id="6" name="sSlideNumber"/>
          <p:cNvSpPr>
            <a:spLocks noGrp="1"/>
          </p:cNvSpPr>
          <p:nvPr>
            <p:ph type="sldNum" sz="quarter" idx="12"/>
          </p:nvPr>
        </p:nvSpPr>
        <p:spPr/>
        <p:txBody>
          <a:bodyPr/>
          <a:lstStyle/>
          <a:p>
            <a:r>
              <a:rPr lang="nl-NL"/>
              <a:t> | </a:t>
            </a:r>
            <a:fld id="{2F76C1B4-9F7D-485B-8FEC-DA3B68B3E94E}" type="slidenum">
              <a:rPr lang="nl-NL" smtClean="0"/>
              <a:pPr/>
              <a:t>‹nr.›</a:t>
            </a:fld>
            <a:endParaRPr lang="nl-NL"/>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99999" y="825580"/>
            <a:ext cx="2286000" cy="259702"/>
          </a:xfrm>
          <a:prstGeom prst="rect">
            <a:avLst/>
          </a:prstGeom>
        </p:spPr>
      </p:pic>
      <p:pic>
        <p:nvPicPr>
          <p:cNvPr id="8" name="Afbeelding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47611" y="452649"/>
            <a:ext cx="3348000" cy="324197"/>
          </a:xfrm>
          <a:prstGeom prst="rect">
            <a:avLst/>
          </a:prstGeom>
        </p:spPr>
      </p:pic>
      <p:pic>
        <p:nvPicPr>
          <p:cNvPr id="10" name="sLogo7">
            <a:extLst>
              <a:ext uri="{FF2B5EF4-FFF2-40B4-BE49-F238E27FC236}">
                <a16:creationId xmlns:a16="http://schemas.microsoft.com/office/drawing/2014/main" id="{9C9A50E6-57FD-A4E3-33F8-00F8FD2A4FEC}"/>
              </a:ext>
            </a:extLst>
          </p:cNvPr>
          <p:cNvPicPr>
            <a:picLocks noChangeAspect="1"/>
          </p:cNvPicPr>
          <p:nvPr userDrawn="1"/>
        </p:nvPicPr>
        <p:blipFill>
          <a:blip r:embed="rId4"/>
          <a:stretch>
            <a:fillRect/>
          </a:stretch>
        </p:blipFill>
        <p:spPr>
          <a:xfrm>
            <a:off x="900000" y="824400"/>
            <a:ext cx="2286000" cy="260002"/>
          </a:xfrm>
          <a:prstGeom prst="rect">
            <a:avLst/>
          </a:prstGeom>
        </p:spPr>
      </p:pic>
    </p:spTree>
    <p:extLst>
      <p:ext uri="{BB962C8B-B14F-4D97-AF65-F5344CB8AC3E}">
        <p14:creationId xmlns:p14="http://schemas.microsoft.com/office/powerpoint/2010/main" val="1910516431"/>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D6AC11-6E0B-6EE7-34FE-BF41563A81D9}"/>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F3B72472-D1AE-3796-E757-A02C0C0D1B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2474ABE5-9043-064B-2B2A-80297C4FBF42}"/>
              </a:ext>
            </a:extLst>
          </p:cNvPr>
          <p:cNvSpPr>
            <a:spLocks noGrp="1"/>
          </p:cNvSpPr>
          <p:nvPr>
            <p:ph type="dt" sz="half" idx="10"/>
          </p:nvPr>
        </p:nvSpPr>
        <p:spPr/>
        <p:txBody>
          <a:bodyPr/>
          <a:lstStyle/>
          <a:p>
            <a:fld id="{867698E2-EDBC-4967-87C4-FF17188764DC}" type="datetimeFigureOut">
              <a:rPr lang="nl-NL" smtClean="0"/>
              <a:t>13-4-2026</a:t>
            </a:fld>
            <a:endParaRPr lang="nl-NL"/>
          </a:p>
        </p:txBody>
      </p:sp>
      <p:sp>
        <p:nvSpPr>
          <p:cNvPr id="5" name="Tijdelijke aanduiding voor voettekst 4">
            <a:extLst>
              <a:ext uri="{FF2B5EF4-FFF2-40B4-BE49-F238E27FC236}">
                <a16:creationId xmlns:a16="http://schemas.microsoft.com/office/drawing/2014/main" id="{45223EB9-7133-8BBF-2425-77AB783720C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6F85F2D-9F5D-0C4B-1CAB-9FB00014940D}"/>
              </a:ext>
            </a:extLst>
          </p:cNvPr>
          <p:cNvSpPr>
            <a:spLocks noGrp="1"/>
          </p:cNvSpPr>
          <p:nvPr>
            <p:ph type="sldNum" sz="quarter" idx="12"/>
          </p:nvPr>
        </p:nvSpPr>
        <p:spPr/>
        <p:txBody>
          <a:bodyPr/>
          <a:lstStyle/>
          <a:p>
            <a:fld id="{CBCCCD46-79D8-4182-8BE1-40EA9B226ED5}" type="slidenum">
              <a:rPr lang="nl-NL" smtClean="0"/>
              <a:t>‹nr.›</a:t>
            </a:fld>
            <a:endParaRPr lang="nl-NL"/>
          </a:p>
        </p:txBody>
      </p:sp>
    </p:spTree>
    <p:extLst>
      <p:ext uri="{BB962C8B-B14F-4D97-AF65-F5344CB8AC3E}">
        <p14:creationId xmlns:p14="http://schemas.microsoft.com/office/powerpoint/2010/main" val="25385235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4EA8B6-E099-D103-F14D-DB26B8236B06}"/>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5ACAB7E8-D6A8-36A1-59AD-43CFCDD424B0}"/>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A811D02-AEC6-3353-9905-1DB13FB88EC4}"/>
              </a:ext>
            </a:extLst>
          </p:cNvPr>
          <p:cNvSpPr>
            <a:spLocks noGrp="1"/>
          </p:cNvSpPr>
          <p:nvPr>
            <p:ph type="dt" sz="half" idx="10"/>
          </p:nvPr>
        </p:nvSpPr>
        <p:spPr/>
        <p:txBody>
          <a:bodyPr/>
          <a:lstStyle/>
          <a:p>
            <a:fld id="{867698E2-EDBC-4967-87C4-FF17188764DC}" type="datetimeFigureOut">
              <a:rPr lang="nl-NL" smtClean="0"/>
              <a:t>13-4-2026</a:t>
            </a:fld>
            <a:endParaRPr lang="nl-NL"/>
          </a:p>
        </p:txBody>
      </p:sp>
      <p:sp>
        <p:nvSpPr>
          <p:cNvPr id="5" name="Tijdelijke aanduiding voor voettekst 4">
            <a:extLst>
              <a:ext uri="{FF2B5EF4-FFF2-40B4-BE49-F238E27FC236}">
                <a16:creationId xmlns:a16="http://schemas.microsoft.com/office/drawing/2014/main" id="{4A536CA6-1AF4-0E9C-7924-6AB5D435AC4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9827931-5E7F-F4A0-40AC-35A1E0EE6F04}"/>
              </a:ext>
            </a:extLst>
          </p:cNvPr>
          <p:cNvSpPr>
            <a:spLocks noGrp="1"/>
          </p:cNvSpPr>
          <p:nvPr>
            <p:ph type="sldNum" sz="quarter" idx="12"/>
          </p:nvPr>
        </p:nvSpPr>
        <p:spPr/>
        <p:txBody>
          <a:bodyPr/>
          <a:lstStyle/>
          <a:p>
            <a:fld id="{CBCCCD46-79D8-4182-8BE1-40EA9B226ED5}" type="slidenum">
              <a:rPr lang="nl-NL" smtClean="0"/>
              <a:t>‹nr.›</a:t>
            </a:fld>
            <a:endParaRPr lang="nl-NL"/>
          </a:p>
        </p:txBody>
      </p:sp>
    </p:spTree>
    <p:extLst>
      <p:ext uri="{BB962C8B-B14F-4D97-AF65-F5344CB8AC3E}">
        <p14:creationId xmlns:p14="http://schemas.microsoft.com/office/powerpoint/2010/main" val="16019803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5649F9-C98E-0BE0-2B27-07EB38A58D03}"/>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DC80B87B-4B02-EC2D-3C0F-4A86D1C4CF1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488B4306-14C5-3C30-105B-7FF2FC2C3B47}"/>
              </a:ext>
            </a:extLst>
          </p:cNvPr>
          <p:cNvSpPr>
            <a:spLocks noGrp="1"/>
          </p:cNvSpPr>
          <p:nvPr>
            <p:ph type="dt" sz="half" idx="10"/>
          </p:nvPr>
        </p:nvSpPr>
        <p:spPr/>
        <p:txBody>
          <a:bodyPr/>
          <a:lstStyle/>
          <a:p>
            <a:fld id="{867698E2-EDBC-4967-87C4-FF17188764DC}" type="datetimeFigureOut">
              <a:rPr lang="nl-NL" smtClean="0"/>
              <a:t>13-4-2026</a:t>
            </a:fld>
            <a:endParaRPr lang="nl-NL"/>
          </a:p>
        </p:txBody>
      </p:sp>
      <p:sp>
        <p:nvSpPr>
          <p:cNvPr id="5" name="Tijdelijke aanduiding voor voettekst 4">
            <a:extLst>
              <a:ext uri="{FF2B5EF4-FFF2-40B4-BE49-F238E27FC236}">
                <a16:creationId xmlns:a16="http://schemas.microsoft.com/office/drawing/2014/main" id="{88EAA716-B8E4-7ECC-90FF-CC408B7F9F6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1A89548-EF41-C06F-093B-7E5E2D9F6112}"/>
              </a:ext>
            </a:extLst>
          </p:cNvPr>
          <p:cNvSpPr>
            <a:spLocks noGrp="1"/>
          </p:cNvSpPr>
          <p:nvPr>
            <p:ph type="sldNum" sz="quarter" idx="12"/>
          </p:nvPr>
        </p:nvSpPr>
        <p:spPr/>
        <p:txBody>
          <a:bodyPr/>
          <a:lstStyle/>
          <a:p>
            <a:fld id="{CBCCCD46-79D8-4182-8BE1-40EA9B226ED5}" type="slidenum">
              <a:rPr lang="nl-NL" smtClean="0"/>
              <a:t>‹nr.›</a:t>
            </a:fld>
            <a:endParaRPr lang="nl-NL"/>
          </a:p>
        </p:txBody>
      </p:sp>
    </p:spTree>
    <p:extLst>
      <p:ext uri="{BB962C8B-B14F-4D97-AF65-F5344CB8AC3E}">
        <p14:creationId xmlns:p14="http://schemas.microsoft.com/office/powerpoint/2010/main" val="41608829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C0680F-9F6B-89D2-590B-38D6BDACFEFF}"/>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B998D406-6826-3717-B7B8-54323FF9EA99}"/>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2FB1F5E6-215A-48FD-06EA-DD29A6BCB1A0}"/>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73DB9467-CD31-A10E-18C4-138F895D5437}"/>
              </a:ext>
            </a:extLst>
          </p:cNvPr>
          <p:cNvSpPr>
            <a:spLocks noGrp="1"/>
          </p:cNvSpPr>
          <p:nvPr>
            <p:ph type="dt" sz="half" idx="10"/>
          </p:nvPr>
        </p:nvSpPr>
        <p:spPr/>
        <p:txBody>
          <a:bodyPr/>
          <a:lstStyle/>
          <a:p>
            <a:fld id="{867698E2-EDBC-4967-87C4-FF17188764DC}" type="datetimeFigureOut">
              <a:rPr lang="nl-NL" smtClean="0"/>
              <a:t>13-4-2026</a:t>
            </a:fld>
            <a:endParaRPr lang="nl-NL"/>
          </a:p>
        </p:txBody>
      </p:sp>
      <p:sp>
        <p:nvSpPr>
          <p:cNvPr id="6" name="Tijdelijke aanduiding voor voettekst 5">
            <a:extLst>
              <a:ext uri="{FF2B5EF4-FFF2-40B4-BE49-F238E27FC236}">
                <a16:creationId xmlns:a16="http://schemas.microsoft.com/office/drawing/2014/main" id="{0CC7372D-0E5C-1A00-26C7-12E18253F16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4FFEE69-C775-6B15-7272-FDD08C063801}"/>
              </a:ext>
            </a:extLst>
          </p:cNvPr>
          <p:cNvSpPr>
            <a:spLocks noGrp="1"/>
          </p:cNvSpPr>
          <p:nvPr>
            <p:ph type="sldNum" sz="quarter" idx="12"/>
          </p:nvPr>
        </p:nvSpPr>
        <p:spPr/>
        <p:txBody>
          <a:bodyPr/>
          <a:lstStyle/>
          <a:p>
            <a:fld id="{CBCCCD46-79D8-4182-8BE1-40EA9B226ED5}" type="slidenum">
              <a:rPr lang="nl-NL" smtClean="0"/>
              <a:t>‹nr.›</a:t>
            </a:fld>
            <a:endParaRPr lang="nl-NL"/>
          </a:p>
        </p:txBody>
      </p:sp>
    </p:spTree>
    <p:extLst>
      <p:ext uri="{BB962C8B-B14F-4D97-AF65-F5344CB8AC3E}">
        <p14:creationId xmlns:p14="http://schemas.microsoft.com/office/powerpoint/2010/main" val="34211702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4DB635-6A96-42B3-D64F-F7DF1C1B0058}"/>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A8C00883-E90B-81D5-CF9C-5A8F34C482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21B6C459-EB13-89C2-0834-C4560F113C46}"/>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D4584B6E-B7E0-DDEC-F2A7-1F4C705F25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AA36A972-1DCD-38A9-8158-B9422DB1F8CB}"/>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66FCDC30-A6A9-EF0D-90A4-BC27210726B4}"/>
              </a:ext>
            </a:extLst>
          </p:cNvPr>
          <p:cNvSpPr>
            <a:spLocks noGrp="1"/>
          </p:cNvSpPr>
          <p:nvPr>
            <p:ph type="dt" sz="half" idx="10"/>
          </p:nvPr>
        </p:nvSpPr>
        <p:spPr/>
        <p:txBody>
          <a:bodyPr/>
          <a:lstStyle/>
          <a:p>
            <a:fld id="{867698E2-EDBC-4967-87C4-FF17188764DC}" type="datetimeFigureOut">
              <a:rPr lang="nl-NL" smtClean="0"/>
              <a:t>13-4-2026</a:t>
            </a:fld>
            <a:endParaRPr lang="nl-NL"/>
          </a:p>
        </p:txBody>
      </p:sp>
      <p:sp>
        <p:nvSpPr>
          <p:cNvPr id="8" name="Tijdelijke aanduiding voor voettekst 7">
            <a:extLst>
              <a:ext uri="{FF2B5EF4-FFF2-40B4-BE49-F238E27FC236}">
                <a16:creationId xmlns:a16="http://schemas.microsoft.com/office/drawing/2014/main" id="{FBC93C55-CB7B-95C8-A759-A4EB102795B2}"/>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72949478-7EA2-AFB7-7D60-83D7A1D66463}"/>
              </a:ext>
            </a:extLst>
          </p:cNvPr>
          <p:cNvSpPr>
            <a:spLocks noGrp="1"/>
          </p:cNvSpPr>
          <p:nvPr>
            <p:ph type="sldNum" sz="quarter" idx="12"/>
          </p:nvPr>
        </p:nvSpPr>
        <p:spPr/>
        <p:txBody>
          <a:bodyPr/>
          <a:lstStyle/>
          <a:p>
            <a:fld id="{CBCCCD46-79D8-4182-8BE1-40EA9B226ED5}" type="slidenum">
              <a:rPr lang="nl-NL" smtClean="0"/>
              <a:t>‹nr.›</a:t>
            </a:fld>
            <a:endParaRPr lang="nl-NL"/>
          </a:p>
        </p:txBody>
      </p:sp>
    </p:spTree>
    <p:extLst>
      <p:ext uri="{BB962C8B-B14F-4D97-AF65-F5344CB8AC3E}">
        <p14:creationId xmlns:p14="http://schemas.microsoft.com/office/powerpoint/2010/main" val="40637864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FF5AB3-9E7C-5F91-DB30-93737F23A5A2}"/>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22FC6BC4-69CF-19C5-48BD-99959A16948E}"/>
              </a:ext>
            </a:extLst>
          </p:cNvPr>
          <p:cNvSpPr>
            <a:spLocks noGrp="1"/>
          </p:cNvSpPr>
          <p:nvPr>
            <p:ph type="dt" sz="half" idx="10"/>
          </p:nvPr>
        </p:nvSpPr>
        <p:spPr/>
        <p:txBody>
          <a:bodyPr/>
          <a:lstStyle/>
          <a:p>
            <a:fld id="{867698E2-EDBC-4967-87C4-FF17188764DC}" type="datetimeFigureOut">
              <a:rPr lang="nl-NL" smtClean="0"/>
              <a:t>13-4-2026</a:t>
            </a:fld>
            <a:endParaRPr lang="nl-NL"/>
          </a:p>
        </p:txBody>
      </p:sp>
      <p:sp>
        <p:nvSpPr>
          <p:cNvPr id="4" name="Tijdelijke aanduiding voor voettekst 3">
            <a:extLst>
              <a:ext uri="{FF2B5EF4-FFF2-40B4-BE49-F238E27FC236}">
                <a16:creationId xmlns:a16="http://schemas.microsoft.com/office/drawing/2014/main" id="{E102755D-860B-F279-0FDA-E7AF2735009F}"/>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D635057E-21A0-AA54-DFA8-D6244CBC00DC}"/>
              </a:ext>
            </a:extLst>
          </p:cNvPr>
          <p:cNvSpPr>
            <a:spLocks noGrp="1"/>
          </p:cNvSpPr>
          <p:nvPr>
            <p:ph type="sldNum" sz="quarter" idx="12"/>
          </p:nvPr>
        </p:nvSpPr>
        <p:spPr/>
        <p:txBody>
          <a:bodyPr/>
          <a:lstStyle/>
          <a:p>
            <a:fld id="{CBCCCD46-79D8-4182-8BE1-40EA9B226ED5}" type="slidenum">
              <a:rPr lang="nl-NL" smtClean="0"/>
              <a:t>‹nr.›</a:t>
            </a:fld>
            <a:endParaRPr lang="nl-NL"/>
          </a:p>
        </p:txBody>
      </p:sp>
    </p:spTree>
    <p:extLst>
      <p:ext uri="{BB962C8B-B14F-4D97-AF65-F5344CB8AC3E}">
        <p14:creationId xmlns:p14="http://schemas.microsoft.com/office/powerpoint/2010/main" val="8489900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DF7A4F1B-3807-FC10-365E-60E4BFC15491}"/>
              </a:ext>
            </a:extLst>
          </p:cNvPr>
          <p:cNvSpPr>
            <a:spLocks noGrp="1"/>
          </p:cNvSpPr>
          <p:nvPr>
            <p:ph type="dt" sz="half" idx="10"/>
          </p:nvPr>
        </p:nvSpPr>
        <p:spPr/>
        <p:txBody>
          <a:bodyPr/>
          <a:lstStyle/>
          <a:p>
            <a:fld id="{867698E2-EDBC-4967-87C4-FF17188764DC}" type="datetimeFigureOut">
              <a:rPr lang="nl-NL" smtClean="0"/>
              <a:t>13-4-2026</a:t>
            </a:fld>
            <a:endParaRPr lang="nl-NL"/>
          </a:p>
        </p:txBody>
      </p:sp>
      <p:sp>
        <p:nvSpPr>
          <p:cNvPr id="3" name="Tijdelijke aanduiding voor voettekst 2">
            <a:extLst>
              <a:ext uri="{FF2B5EF4-FFF2-40B4-BE49-F238E27FC236}">
                <a16:creationId xmlns:a16="http://schemas.microsoft.com/office/drawing/2014/main" id="{268A62E1-E6B2-51E0-57FF-1577E009015D}"/>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6877B6B7-B5FC-05F2-002A-4550152CBD2D}"/>
              </a:ext>
            </a:extLst>
          </p:cNvPr>
          <p:cNvSpPr>
            <a:spLocks noGrp="1"/>
          </p:cNvSpPr>
          <p:nvPr>
            <p:ph type="sldNum" sz="quarter" idx="12"/>
          </p:nvPr>
        </p:nvSpPr>
        <p:spPr/>
        <p:txBody>
          <a:bodyPr/>
          <a:lstStyle/>
          <a:p>
            <a:fld id="{CBCCCD46-79D8-4182-8BE1-40EA9B226ED5}" type="slidenum">
              <a:rPr lang="nl-NL" smtClean="0"/>
              <a:t>‹nr.›</a:t>
            </a:fld>
            <a:endParaRPr lang="nl-NL"/>
          </a:p>
        </p:txBody>
      </p:sp>
    </p:spTree>
    <p:extLst>
      <p:ext uri="{BB962C8B-B14F-4D97-AF65-F5344CB8AC3E}">
        <p14:creationId xmlns:p14="http://schemas.microsoft.com/office/powerpoint/2010/main" val="2958761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de-DE"/>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datum 3"/>
          <p:cNvSpPr>
            <a:spLocks noGrp="1"/>
          </p:cNvSpPr>
          <p:nvPr>
            <p:ph type="dt" sz="half" idx="10"/>
          </p:nvPr>
        </p:nvSpPr>
        <p:spPr/>
        <p:txBody>
          <a:bodyPr/>
          <a:lstStyle/>
          <a:p>
            <a:fld id="{CA953BDC-9EAE-49FE-9892-958C9F845175}" type="datetimeFigureOut">
              <a:rPr lang="de-DE" smtClean="0"/>
              <a:t>13.04.2026</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38859122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180CE2-4133-6B3F-C913-06D8C80C06C4}"/>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898E777D-A1E9-F459-74EF-5431CA2B02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1A462C4B-CD25-BEFC-ACEA-BD629BF7CA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09FD756F-3CCF-64B0-2889-A06DE1ED053E}"/>
              </a:ext>
            </a:extLst>
          </p:cNvPr>
          <p:cNvSpPr>
            <a:spLocks noGrp="1"/>
          </p:cNvSpPr>
          <p:nvPr>
            <p:ph type="dt" sz="half" idx="10"/>
          </p:nvPr>
        </p:nvSpPr>
        <p:spPr/>
        <p:txBody>
          <a:bodyPr/>
          <a:lstStyle/>
          <a:p>
            <a:fld id="{867698E2-EDBC-4967-87C4-FF17188764DC}" type="datetimeFigureOut">
              <a:rPr lang="nl-NL" smtClean="0"/>
              <a:t>13-4-2026</a:t>
            </a:fld>
            <a:endParaRPr lang="nl-NL"/>
          </a:p>
        </p:txBody>
      </p:sp>
      <p:sp>
        <p:nvSpPr>
          <p:cNvPr id="6" name="Tijdelijke aanduiding voor voettekst 5">
            <a:extLst>
              <a:ext uri="{FF2B5EF4-FFF2-40B4-BE49-F238E27FC236}">
                <a16:creationId xmlns:a16="http://schemas.microsoft.com/office/drawing/2014/main" id="{243B2639-5A53-EED5-D8FA-48C9DDDEC62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990FC8C-9E77-1A37-0F2C-653B18C4FF8C}"/>
              </a:ext>
            </a:extLst>
          </p:cNvPr>
          <p:cNvSpPr>
            <a:spLocks noGrp="1"/>
          </p:cNvSpPr>
          <p:nvPr>
            <p:ph type="sldNum" sz="quarter" idx="12"/>
          </p:nvPr>
        </p:nvSpPr>
        <p:spPr/>
        <p:txBody>
          <a:bodyPr/>
          <a:lstStyle/>
          <a:p>
            <a:fld id="{CBCCCD46-79D8-4182-8BE1-40EA9B226ED5}" type="slidenum">
              <a:rPr lang="nl-NL" smtClean="0"/>
              <a:t>‹nr.›</a:t>
            </a:fld>
            <a:endParaRPr lang="nl-NL"/>
          </a:p>
        </p:txBody>
      </p:sp>
    </p:spTree>
    <p:extLst>
      <p:ext uri="{BB962C8B-B14F-4D97-AF65-F5344CB8AC3E}">
        <p14:creationId xmlns:p14="http://schemas.microsoft.com/office/powerpoint/2010/main" val="16695926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FA3710-7274-EDFD-8D04-170A2E881A97}"/>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A1268080-2617-EBAD-9994-45943C4174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EE8A1D71-65A2-597F-C753-2AD2C2C442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448E163F-A7C4-6829-1A72-21E0E5C900BE}"/>
              </a:ext>
            </a:extLst>
          </p:cNvPr>
          <p:cNvSpPr>
            <a:spLocks noGrp="1"/>
          </p:cNvSpPr>
          <p:nvPr>
            <p:ph type="dt" sz="half" idx="10"/>
          </p:nvPr>
        </p:nvSpPr>
        <p:spPr/>
        <p:txBody>
          <a:bodyPr/>
          <a:lstStyle/>
          <a:p>
            <a:fld id="{867698E2-EDBC-4967-87C4-FF17188764DC}" type="datetimeFigureOut">
              <a:rPr lang="nl-NL" smtClean="0"/>
              <a:t>13-4-2026</a:t>
            </a:fld>
            <a:endParaRPr lang="nl-NL"/>
          </a:p>
        </p:txBody>
      </p:sp>
      <p:sp>
        <p:nvSpPr>
          <p:cNvPr id="6" name="Tijdelijke aanduiding voor voettekst 5">
            <a:extLst>
              <a:ext uri="{FF2B5EF4-FFF2-40B4-BE49-F238E27FC236}">
                <a16:creationId xmlns:a16="http://schemas.microsoft.com/office/drawing/2014/main" id="{F8551FF9-EFA3-FC85-0943-A274473D5EFE}"/>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E0A6ADB2-CB8A-C976-BC50-E75AABBC1A32}"/>
              </a:ext>
            </a:extLst>
          </p:cNvPr>
          <p:cNvSpPr>
            <a:spLocks noGrp="1"/>
          </p:cNvSpPr>
          <p:nvPr>
            <p:ph type="sldNum" sz="quarter" idx="12"/>
          </p:nvPr>
        </p:nvSpPr>
        <p:spPr/>
        <p:txBody>
          <a:bodyPr/>
          <a:lstStyle/>
          <a:p>
            <a:fld id="{CBCCCD46-79D8-4182-8BE1-40EA9B226ED5}" type="slidenum">
              <a:rPr lang="nl-NL" smtClean="0"/>
              <a:t>‹nr.›</a:t>
            </a:fld>
            <a:endParaRPr lang="nl-NL"/>
          </a:p>
        </p:txBody>
      </p:sp>
    </p:spTree>
    <p:extLst>
      <p:ext uri="{BB962C8B-B14F-4D97-AF65-F5344CB8AC3E}">
        <p14:creationId xmlns:p14="http://schemas.microsoft.com/office/powerpoint/2010/main" val="36499765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466D97-79C0-FADC-73A7-81953A68A5C1}"/>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5B1D0788-AC2D-DD89-0532-C6F46CCBED91}"/>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2F69F16-6E1F-C3C0-C079-75ACDB9F8226}"/>
              </a:ext>
            </a:extLst>
          </p:cNvPr>
          <p:cNvSpPr>
            <a:spLocks noGrp="1"/>
          </p:cNvSpPr>
          <p:nvPr>
            <p:ph type="dt" sz="half" idx="10"/>
          </p:nvPr>
        </p:nvSpPr>
        <p:spPr/>
        <p:txBody>
          <a:bodyPr/>
          <a:lstStyle/>
          <a:p>
            <a:fld id="{867698E2-EDBC-4967-87C4-FF17188764DC}" type="datetimeFigureOut">
              <a:rPr lang="nl-NL" smtClean="0"/>
              <a:t>13-4-2026</a:t>
            </a:fld>
            <a:endParaRPr lang="nl-NL"/>
          </a:p>
        </p:txBody>
      </p:sp>
      <p:sp>
        <p:nvSpPr>
          <p:cNvPr id="5" name="Tijdelijke aanduiding voor voettekst 4">
            <a:extLst>
              <a:ext uri="{FF2B5EF4-FFF2-40B4-BE49-F238E27FC236}">
                <a16:creationId xmlns:a16="http://schemas.microsoft.com/office/drawing/2014/main" id="{A3EAAFAA-81F7-F820-E83A-24DBC8DA5C0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DEBDDE1-3542-0546-F33E-F97CFD557E80}"/>
              </a:ext>
            </a:extLst>
          </p:cNvPr>
          <p:cNvSpPr>
            <a:spLocks noGrp="1"/>
          </p:cNvSpPr>
          <p:nvPr>
            <p:ph type="sldNum" sz="quarter" idx="12"/>
          </p:nvPr>
        </p:nvSpPr>
        <p:spPr/>
        <p:txBody>
          <a:bodyPr/>
          <a:lstStyle/>
          <a:p>
            <a:fld id="{CBCCCD46-79D8-4182-8BE1-40EA9B226ED5}" type="slidenum">
              <a:rPr lang="nl-NL" smtClean="0"/>
              <a:t>‹nr.›</a:t>
            </a:fld>
            <a:endParaRPr lang="nl-NL"/>
          </a:p>
        </p:txBody>
      </p:sp>
    </p:spTree>
    <p:extLst>
      <p:ext uri="{BB962C8B-B14F-4D97-AF65-F5344CB8AC3E}">
        <p14:creationId xmlns:p14="http://schemas.microsoft.com/office/powerpoint/2010/main" val="16590659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A3EE9974-CA8A-2170-F8DE-ABBA5E7EC798}"/>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C813D4C3-17F6-E4FE-2E7F-34C002F1FAC0}"/>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E5F0B1D-59F8-B1A0-A827-F0CC7F048AB2}"/>
              </a:ext>
            </a:extLst>
          </p:cNvPr>
          <p:cNvSpPr>
            <a:spLocks noGrp="1"/>
          </p:cNvSpPr>
          <p:nvPr>
            <p:ph type="dt" sz="half" idx="10"/>
          </p:nvPr>
        </p:nvSpPr>
        <p:spPr/>
        <p:txBody>
          <a:bodyPr/>
          <a:lstStyle/>
          <a:p>
            <a:fld id="{867698E2-EDBC-4967-87C4-FF17188764DC}" type="datetimeFigureOut">
              <a:rPr lang="nl-NL" smtClean="0"/>
              <a:t>13-4-2026</a:t>
            </a:fld>
            <a:endParaRPr lang="nl-NL"/>
          </a:p>
        </p:txBody>
      </p:sp>
      <p:sp>
        <p:nvSpPr>
          <p:cNvPr id="5" name="Tijdelijke aanduiding voor voettekst 4">
            <a:extLst>
              <a:ext uri="{FF2B5EF4-FFF2-40B4-BE49-F238E27FC236}">
                <a16:creationId xmlns:a16="http://schemas.microsoft.com/office/drawing/2014/main" id="{46136524-0723-5779-50FD-D3BB9D59CC3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6462062-F656-0380-0163-16BC2B663A54}"/>
              </a:ext>
            </a:extLst>
          </p:cNvPr>
          <p:cNvSpPr>
            <a:spLocks noGrp="1"/>
          </p:cNvSpPr>
          <p:nvPr>
            <p:ph type="sldNum" sz="quarter" idx="12"/>
          </p:nvPr>
        </p:nvSpPr>
        <p:spPr/>
        <p:txBody>
          <a:bodyPr/>
          <a:lstStyle/>
          <a:p>
            <a:fld id="{CBCCCD46-79D8-4182-8BE1-40EA9B226ED5}" type="slidenum">
              <a:rPr lang="nl-NL" smtClean="0"/>
              <a:t>‹nr.›</a:t>
            </a:fld>
            <a:endParaRPr lang="nl-NL"/>
          </a:p>
        </p:txBody>
      </p:sp>
    </p:spTree>
    <p:extLst>
      <p:ext uri="{BB962C8B-B14F-4D97-AF65-F5344CB8AC3E}">
        <p14:creationId xmlns:p14="http://schemas.microsoft.com/office/powerpoint/2010/main" val="12096030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ekst - titel+bulle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4EB1-F067-7270-7A7B-C16C0FA4AF17}"/>
              </a:ext>
            </a:extLst>
          </p:cNvPr>
          <p:cNvSpPr>
            <a:spLocks noGrp="1"/>
          </p:cNvSpPr>
          <p:nvPr>
            <p:ph type="ctrTitle" hasCustomPrompt="1"/>
          </p:nvPr>
        </p:nvSpPr>
        <p:spPr>
          <a:xfrm>
            <a:off x="2022981" y="1939251"/>
            <a:ext cx="9560010" cy="1034063"/>
          </a:xfrm>
        </p:spPr>
        <p:txBody>
          <a:bodyPr anchor="t">
            <a:normAutofit/>
          </a:bodyPr>
          <a:lstStyle>
            <a:lvl1pPr algn="l">
              <a:defRPr sz="4600" b="0" spc="30" baseline="0">
                <a:solidFill>
                  <a:srgbClr val="E30613"/>
                </a:solidFill>
                <a:latin typeface="Noto Sans ExtCond Blk" panose="020B0A06040504020204" pitchFamily="34"/>
                <a:cs typeface="Ropa Soft PTT Black" panose="020B0A04020101010102" pitchFamily="34" charset="0"/>
              </a:defRPr>
            </a:lvl1pPr>
          </a:lstStyle>
          <a:p>
            <a:r>
              <a:rPr lang="nl-NL"/>
              <a:t>Titel</a:t>
            </a:r>
          </a:p>
        </p:txBody>
      </p:sp>
      <p:pic>
        <p:nvPicPr>
          <p:cNvPr id="10" name="Afbeelding 9">
            <a:extLst>
              <a:ext uri="{FF2B5EF4-FFF2-40B4-BE49-F238E27FC236}">
                <a16:creationId xmlns:a16="http://schemas.microsoft.com/office/drawing/2014/main" id="{4927EE99-0678-D5DE-11A5-88A063DF1978}"/>
              </a:ext>
            </a:extLst>
          </p:cNvPr>
          <p:cNvPicPr>
            <a:picLocks noChangeAspect="1"/>
          </p:cNvPicPr>
          <p:nvPr userDrawn="1"/>
        </p:nvPicPr>
        <p:blipFill>
          <a:blip r:embed="rId2"/>
          <a:stretch>
            <a:fillRect/>
          </a:stretch>
        </p:blipFill>
        <p:spPr>
          <a:xfrm>
            <a:off x="9204086" y="1"/>
            <a:ext cx="2987914" cy="637082"/>
          </a:xfrm>
          <a:prstGeom prst="rect">
            <a:avLst/>
          </a:prstGeom>
        </p:spPr>
      </p:pic>
      <p:sp>
        <p:nvSpPr>
          <p:cNvPr id="12" name="Rechthoek 11">
            <a:extLst>
              <a:ext uri="{FF2B5EF4-FFF2-40B4-BE49-F238E27FC236}">
                <a16:creationId xmlns:a16="http://schemas.microsoft.com/office/drawing/2014/main" id="{0D9B8679-61E0-67DB-CCCB-F0C074BAE82D}"/>
              </a:ext>
            </a:extLst>
          </p:cNvPr>
          <p:cNvSpPr/>
          <p:nvPr userDrawn="1"/>
        </p:nvSpPr>
        <p:spPr>
          <a:xfrm>
            <a:off x="1" y="6220918"/>
            <a:ext cx="12192000" cy="747084"/>
          </a:xfrm>
          <a:prstGeom prst="rect">
            <a:avLst/>
          </a:prstGeom>
          <a:solidFill>
            <a:srgbClr val="A9BE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Ondertitel 2">
            <a:extLst>
              <a:ext uri="{FF2B5EF4-FFF2-40B4-BE49-F238E27FC236}">
                <a16:creationId xmlns:a16="http://schemas.microsoft.com/office/drawing/2014/main" id="{75C27157-18F4-C2A9-53EC-1EAE20571BE9}"/>
              </a:ext>
            </a:extLst>
          </p:cNvPr>
          <p:cNvSpPr>
            <a:spLocks noGrp="1"/>
          </p:cNvSpPr>
          <p:nvPr>
            <p:ph type="subTitle" idx="1" hasCustomPrompt="1"/>
          </p:nvPr>
        </p:nvSpPr>
        <p:spPr>
          <a:xfrm>
            <a:off x="2022982" y="2985925"/>
            <a:ext cx="9560010" cy="3234992"/>
          </a:xfrm>
        </p:spPr>
        <p:txBody>
          <a:bodyPr>
            <a:normAutofit/>
          </a:bodyPr>
          <a:lstStyle>
            <a:lvl1pPr marL="342900" indent="-342900" algn="l">
              <a:buFont typeface="Arial" panose="020B0604020202020204" pitchFamily="34" charset="0"/>
              <a:buChar char="•"/>
              <a:defRPr sz="2800" spc="-20"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err="1"/>
              <a:t>Bulletpoint</a:t>
            </a:r>
            <a:r>
              <a:rPr lang="nl-NL"/>
              <a:t> 1</a:t>
            </a:r>
          </a:p>
          <a:p>
            <a:r>
              <a:rPr lang="nl-NL" err="1"/>
              <a:t>Bulletpoint</a:t>
            </a:r>
            <a:r>
              <a:rPr lang="nl-NL"/>
              <a:t> 2</a:t>
            </a:r>
          </a:p>
          <a:p>
            <a:r>
              <a:rPr lang="nl-NL" err="1"/>
              <a:t>Bulletpoint</a:t>
            </a:r>
            <a:r>
              <a:rPr lang="nl-NL"/>
              <a:t> 3</a:t>
            </a:r>
          </a:p>
        </p:txBody>
      </p:sp>
    </p:spTree>
    <p:extLst>
      <p:ext uri="{BB962C8B-B14F-4D97-AF65-F5344CB8AC3E}">
        <p14:creationId xmlns:p14="http://schemas.microsoft.com/office/powerpoint/2010/main" val="24698282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Foto + tekst">
    <p:spTree>
      <p:nvGrpSpPr>
        <p:cNvPr id="1" name=""/>
        <p:cNvGrpSpPr/>
        <p:nvPr/>
      </p:nvGrpSpPr>
      <p:grpSpPr>
        <a:xfrm>
          <a:off x="0" y="0"/>
          <a:ext cx="0" cy="0"/>
          <a:chOff x="0" y="0"/>
          <a:chExt cx="0" cy="0"/>
        </a:xfrm>
      </p:grpSpPr>
      <p:sp>
        <p:nvSpPr>
          <p:cNvPr id="7" name="Tijdelijke aanduiding voor afbeelding 11">
            <a:extLst>
              <a:ext uri="{FF2B5EF4-FFF2-40B4-BE49-F238E27FC236}">
                <a16:creationId xmlns:a16="http://schemas.microsoft.com/office/drawing/2014/main" id="{911A299C-3DAB-5CAF-6809-DD6D5D5054BA}"/>
              </a:ext>
            </a:extLst>
          </p:cNvPr>
          <p:cNvSpPr>
            <a:spLocks noGrp="1"/>
          </p:cNvSpPr>
          <p:nvPr>
            <p:ph type="pic" sz="quarter" idx="13"/>
          </p:nvPr>
        </p:nvSpPr>
        <p:spPr>
          <a:xfrm>
            <a:off x="7008" y="0"/>
            <a:ext cx="6088992" cy="6220917"/>
          </a:xfrm>
        </p:spPr>
        <p:txBody>
          <a:bodyPr>
            <a:normAutofit/>
          </a:bodyPr>
          <a:lstStyle>
            <a:lvl1pPr marL="12700" indent="0" algn="ctr">
              <a:buNone/>
              <a:defRPr sz="1600"/>
            </a:lvl1pPr>
          </a:lstStyle>
          <a:p>
            <a:r>
              <a:rPr lang="nl-NL"/>
              <a:t>Klik op het pictogram als u een afbeelding wilt toevoegen</a:t>
            </a:r>
          </a:p>
        </p:txBody>
      </p:sp>
      <p:sp>
        <p:nvSpPr>
          <p:cNvPr id="2" name="Titel 1">
            <a:extLst>
              <a:ext uri="{FF2B5EF4-FFF2-40B4-BE49-F238E27FC236}">
                <a16:creationId xmlns:a16="http://schemas.microsoft.com/office/drawing/2014/main" id="{230A4EB1-F067-7270-7A7B-C16C0FA4AF17}"/>
              </a:ext>
            </a:extLst>
          </p:cNvPr>
          <p:cNvSpPr>
            <a:spLocks noGrp="1"/>
          </p:cNvSpPr>
          <p:nvPr>
            <p:ph type="ctrTitle" hasCustomPrompt="1"/>
          </p:nvPr>
        </p:nvSpPr>
        <p:spPr>
          <a:xfrm>
            <a:off x="6642687" y="1939251"/>
            <a:ext cx="5073063" cy="1040119"/>
          </a:xfrm>
        </p:spPr>
        <p:txBody>
          <a:bodyPr anchor="t">
            <a:normAutofit/>
          </a:bodyPr>
          <a:lstStyle>
            <a:lvl1pPr algn="l">
              <a:defRPr sz="4600" b="0" spc="30" baseline="0">
                <a:solidFill>
                  <a:srgbClr val="E30613"/>
                </a:solidFill>
                <a:latin typeface="Noto Sans ExtCond Blk" panose="020B0A06040504020204" pitchFamily="34"/>
                <a:cs typeface="Ropa Soft PTT Black" panose="020B0A04020101010102" pitchFamily="34" charset="0"/>
              </a:defRPr>
            </a:lvl1pPr>
          </a:lstStyle>
          <a:p>
            <a:r>
              <a:rPr lang="nl-NL"/>
              <a:t>Titel</a:t>
            </a:r>
          </a:p>
        </p:txBody>
      </p:sp>
      <p:pic>
        <p:nvPicPr>
          <p:cNvPr id="10" name="Afbeelding 9">
            <a:extLst>
              <a:ext uri="{FF2B5EF4-FFF2-40B4-BE49-F238E27FC236}">
                <a16:creationId xmlns:a16="http://schemas.microsoft.com/office/drawing/2014/main" id="{4927EE99-0678-D5DE-11A5-88A063DF1978}"/>
              </a:ext>
            </a:extLst>
          </p:cNvPr>
          <p:cNvPicPr>
            <a:picLocks noChangeAspect="1"/>
          </p:cNvPicPr>
          <p:nvPr userDrawn="1"/>
        </p:nvPicPr>
        <p:blipFill>
          <a:blip r:embed="rId2"/>
          <a:stretch>
            <a:fillRect/>
          </a:stretch>
        </p:blipFill>
        <p:spPr>
          <a:xfrm>
            <a:off x="9204086" y="1"/>
            <a:ext cx="2987914" cy="637082"/>
          </a:xfrm>
          <a:prstGeom prst="rect">
            <a:avLst/>
          </a:prstGeom>
        </p:spPr>
      </p:pic>
      <p:sp>
        <p:nvSpPr>
          <p:cNvPr id="12" name="Rechthoek 11">
            <a:extLst>
              <a:ext uri="{FF2B5EF4-FFF2-40B4-BE49-F238E27FC236}">
                <a16:creationId xmlns:a16="http://schemas.microsoft.com/office/drawing/2014/main" id="{0D9B8679-61E0-67DB-CCCB-F0C074BAE82D}"/>
              </a:ext>
            </a:extLst>
          </p:cNvPr>
          <p:cNvSpPr/>
          <p:nvPr userDrawn="1"/>
        </p:nvSpPr>
        <p:spPr>
          <a:xfrm>
            <a:off x="1" y="6220918"/>
            <a:ext cx="12192000" cy="747084"/>
          </a:xfrm>
          <a:prstGeom prst="rect">
            <a:avLst/>
          </a:prstGeom>
          <a:solidFill>
            <a:srgbClr val="A9BE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Ondertitel 2">
            <a:extLst>
              <a:ext uri="{FF2B5EF4-FFF2-40B4-BE49-F238E27FC236}">
                <a16:creationId xmlns:a16="http://schemas.microsoft.com/office/drawing/2014/main" id="{75C27157-18F4-C2A9-53EC-1EAE20571BE9}"/>
              </a:ext>
            </a:extLst>
          </p:cNvPr>
          <p:cNvSpPr>
            <a:spLocks noGrp="1"/>
          </p:cNvSpPr>
          <p:nvPr>
            <p:ph type="subTitle" idx="1" hasCustomPrompt="1"/>
          </p:nvPr>
        </p:nvSpPr>
        <p:spPr>
          <a:xfrm>
            <a:off x="6642688" y="2985925"/>
            <a:ext cx="5073062" cy="3234992"/>
          </a:xfrm>
        </p:spPr>
        <p:txBody>
          <a:bodyPr>
            <a:normAutofit/>
          </a:bodyPr>
          <a:lstStyle>
            <a:lvl1pPr marL="0" indent="0" algn="l">
              <a:buFontTx/>
              <a:buNone/>
              <a:defRPr sz="2800" spc="-20"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Voeg hier een tekst toe</a:t>
            </a:r>
          </a:p>
        </p:txBody>
      </p:sp>
    </p:spTree>
    <p:extLst>
      <p:ext uri="{BB962C8B-B14F-4D97-AF65-F5344CB8AC3E}">
        <p14:creationId xmlns:p14="http://schemas.microsoft.com/office/powerpoint/2010/main" val="10734529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Foto - logo rood">
    <p:spTree>
      <p:nvGrpSpPr>
        <p:cNvPr id="1" name=""/>
        <p:cNvGrpSpPr/>
        <p:nvPr/>
      </p:nvGrpSpPr>
      <p:grpSpPr>
        <a:xfrm>
          <a:off x="0" y="0"/>
          <a:ext cx="0" cy="0"/>
          <a:chOff x="0" y="0"/>
          <a:chExt cx="0" cy="0"/>
        </a:xfrm>
      </p:grpSpPr>
      <p:sp>
        <p:nvSpPr>
          <p:cNvPr id="7" name="Tijdelijke aanduiding voor afbeelding 11">
            <a:extLst>
              <a:ext uri="{FF2B5EF4-FFF2-40B4-BE49-F238E27FC236}">
                <a16:creationId xmlns:a16="http://schemas.microsoft.com/office/drawing/2014/main" id="{911A299C-3DAB-5CAF-6809-DD6D5D5054BA}"/>
              </a:ext>
            </a:extLst>
          </p:cNvPr>
          <p:cNvSpPr>
            <a:spLocks noGrp="1"/>
          </p:cNvSpPr>
          <p:nvPr>
            <p:ph type="pic" sz="quarter" idx="13"/>
          </p:nvPr>
        </p:nvSpPr>
        <p:spPr>
          <a:xfrm>
            <a:off x="7008" y="0"/>
            <a:ext cx="12184992" cy="6857999"/>
          </a:xfrm>
        </p:spPr>
        <p:txBody>
          <a:bodyPr>
            <a:normAutofit/>
          </a:bodyPr>
          <a:lstStyle>
            <a:lvl1pPr marL="12700" indent="0" algn="ctr">
              <a:buNone/>
              <a:defRPr sz="1600"/>
            </a:lvl1pPr>
          </a:lstStyle>
          <a:p>
            <a:r>
              <a:rPr lang="nl-NL"/>
              <a:t>Klik op het pictogram als u een afbeelding wilt toevoegen</a:t>
            </a:r>
          </a:p>
        </p:txBody>
      </p:sp>
      <p:pic>
        <p:nvPicPr>
          <p:cNvPr id="10" name="Afbeelding 9">
            <a:extLst>
              <a:ext uri="{FF2B5EF4-FFF2-40B4-BE49-F238E27FC236}">
                <a16:creationId xmlns:a16="http://schemas.microsoft.com/office/drawing/2014/main" id="{4927EE99-0678-D5DE-11A5-88A063DF1978}"/>
              </a:ext>
            </a:extLst>
          </p:cNvPr>
          <p:cNvPicPr>
            <a:picLocks noChangeAspect="1"/>
          </p:cNvPicPr>
          <p:nvPr userDrawn="1"/>
        </p:nvPicPr>
        <p:blipFill>
          <a:blip r:embed="rId2"/>
          <a:srcRect/>
          <a:stretch/>
        </p:blipFill>
        <p:spPr>
          <a:xfrm>
            <a:off x="9204088" y="1"/>
            <a:ext cx="2987909" cy="637081"/>
          </a:xfrm>
          <a:prstGeom prst="rect">
            <a:avLst/>
          </a:prstGeom>
        </p:spPr>
      </p:pic>
    </p:spTree>
    <p:extLst>
      <p:ext uri="{BB962C8B-B14F-4D97-AF65-F5344CB8AC3E}">
        <p14:creationId xmlns:p14="http://schemas.microsoft.com/office/powerpoint/2010/main" val="1986173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Klik om de stijl te bewerken</a:t>
            </a:r>
            <a:endParaRPr lang="de-DE"/>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CA953BDC-9EAE-49FE-9892-958C9F845175}" type="datetimeFigureOut">
              <a:rPr lang="de-DE" smtClean="0"/>
              <a:t>13.04.2026</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1843495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de-DE"/>
          </a:p>
        </p:txBody>
      </p:sp>
      <p:sp>
        <p:nvSpPr>
          <p:cNvPr id="3" name="Tijdelijke aanduiding voor inhoud 2"/>
          <p:cNvSpPr>
            <a:spLocks noGrp="1"/>
          </p:cNvSpPr>
          <p:nvPr>
            <p:ph sz="half" idx="1"/>
          </p:nvPr>
        </p:nvSpPr>
        <p:spPr>
          <a:xfrm>
            <a:off x="838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inhoud 3"/>
          <p:cNvSpPr>
            <a:spLocks noGrp="1"/>
          </p:cNvSpPr>
          <p:nvPr>
            <p:ph sz="half" idx="2"/>
          </p:nvPr>
        </p:nvSpPr>
        <p:spPr>
          <a:xfrm>
            <a:off x="6172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5" name="Tijdelijke aanduiding voor datum 4"/>
          <p:cNvSpPr>
            <a:spLocks noGrp="1"/>
          </p:cNvSpPr>
          <p:nvPr>
            <p:ph type="dt" sz="half" idx="10"/>
          </p:nvPr>
        </p:nvSpPr>
        <p:spPr/>
        <p:txBody>
          <a:bodyPr/>
          <a:lstStyle/>
          <a:p>
            <a:fld id="{CA953BDC-9EAE-49FE-9892-958C9F845175}" type="datetimeFigureOut">
              <a:rPr lang="de-DE" smtClean="0"/>
              <a:t>13.04.2026</a:t>
            </a:fld>
            <a:endParaRPr lang="de-DE"/>
          </a:p>
        </p:txBody>
      </p:sp>
      <p:sp>
        <p:nvSpPr>
          <p:cNvPr id="6" name="Tijdelijke aanduiding voor voettekst 5"/>
          <p:cNvSpPr>
            <a:spLocks noGrp="1"/>
          </p:cNvSpPr>
          <p:nvPr>
            <p:ph type="ftr" sz="quarter" idx="11"/>
          </p:nvPr>
        </p:nvSpPr>
        <p:spPr/>
        <p:txBody>
          <a:bodyPr/>
          <a:lstStyle/>
          <a:p>
            <a:endParaRPr lang="de-DE"/>
          </a:p>
        </p:txBody>
      </p:sp>
      <p:sp>
        <p:nvSpPr>
          <p:cNvPr id="7" name="Tijdelijke aanduiding voor dianummer 6"/>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957811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Klik om de stijl te bewerken</a:t>
            </a:r>
            <a:endParaRPr lang="de-DE"/>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7" name="Tijdelijke aanduiding voor datum 6"/>
          <p:cNvSpPr>
            <a:spLocks noGrp="1"/>
          </p:cNvSpPr>
          <p:nvPr>
            <p:ph type="dt" sz="half" idx="10"/>
          </p:nvPr>
        </p:nvSpPr>
        <p:spPr/>
        <p:txBody>
          <a:bodyPr/>
          <a:lstStyle/>
          <a:p>
            <a:fld id="{CA953BDC-9EAE-49FE-9892-958C9F845175}" type="datetimeFigureOut">
              <a:rPr lang="de-DE" smtClean="0"/>
              <a:t>13.04.2026</a:t>
            </a:fld>
            <a:endParaRPr lang="de-DE"/>
          </a:p>
        </p:txBody>
      </p:sp>
      <p:sp>
        <p:nvSpPr>
          <p:cNvPr id="8" name="Tijdelijke aanduiding voor voettekst 7"/>
          <p:cNvSpPr>
            <a:spLocks noGrp="1"/>
          </p:cNvSpPr>
          <p:nvPr>
            <p:ph type="ftr" sz="quarter" idx="11"/>
          </p:nvPr>
        </p:nvSpPr>
        <p:spPr/>
        <p:txBody>
          <a:bodyPr/>
          <a:lstStyle/>
          <a:p>
            <a:endParaRPr lang="de-DE"/>
          </a:p>
        </p:txBody>
      </p:sp>
      <p:sp>
        <p:nvSpPr>
          <p:cNvPr id="9" name="Tijdelijke aanduiding voor dianummer 8"/>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4148315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de-DE"/>
          </a:p>
        </p:txBody>
      </p:sp>
      <p:sp>
        <p:nvSpPr>
          <p:cNvPr id="3" name="Tijdelijke aanduiding voor datum 2"/>
          <p:cNvSpPr>
            <a:spLocks noGrp="1"/>
          </p:cNvSpPr>
          <p:nvPr>
            <p:ph type="dt" sz="half" idx="10"/>
          </p:nvPr>
        </p:nvSpPr>
        <p:spPr/>
        <p:txBody>
          <a:bodyPr/>
          <a:lstStyle/>
          <a:p>
            <a:fld id="{CA953BDC-9EAE-49FE-9892-958C9F845175}" type="datetimeFigureOut">
              <a:rPr lang="de-DE" smtClean="0"/>
              <a:t>13.04.2026</a:t>
            </a:fld>
            <a:endParaRPr lang="de-DE"/>
          </a:p>
        </p:txBody>
      </p:sp>
      <p:sp>
        <p:nvSpPr>
          <p:cNvPr id="4" name="Tijdelijke aanduiding voor voettekst 3"/>
          <p:cNvSpPr>
            <a:spLocks noGrp="1"/>
          </p:cNvSpPr>
          <p:nvPr>
            <p:ph type="ftr" sz="quarter" idx="11"/>
          </p:nvPr>
        </p:nvSpPr>
        <p:spPr/>
        <p:txBody>
          <a:bodyPr/>
          <a:lstStyle/>
          <a:p>
            <a:endParaRPr lang="de-DE"/>
          </a:p>
        </p:txBody>
      </p:sp>
      <p:sp>
        <p:nvSpPr>
          <p:cNvPr id="5" name="Tijdelijke aanduiding voor dianummer 4"/>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1937782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CA953BDC-9EAE-49FE-9892-958C9F845175}" type="datetimeFigureOut">
              <a:rPr lang="de-DE" smtClean="0"/>
              <a:t>13.04.2026</a:t>
            </a:fld>
            <a:endParaRPr lang="de-DE"/>
          </a:p>
        </p:txBody>
      </p:sp>
      <p:sp>
        <p:nvSpPr>
          <p:cNvPr id="3" name="Tijdelijke aanduiding voor voettekst 2"/>
          <p:cNvSpPr>
            <a:spLocks noGrp="1"/>
          </p:cNvSpPr>
          <p:nvPr>
            <p:ph type="ftr" sz="quarter" idx="11"/>
          </p:nvPr>
        </p:nvSpPr>
        <p:spPr/>
        <p:txBody>
          <a:bodyPr/>
          <a:lstStyle/>
          <a:p>
            <a:endParaRPr lang="de-DE"/>
          </a:p>
        </p:txBody>
      </p:sp>
      <p:sp>
        <p:nvSpPr>
          <p:cNvPr id="4" name="Tijdelijke aanduiding voor dianummer 3"/>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33496041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endParaRPr lang="de-DE"/>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CA953BDC-9EAE-49FE-9892-958C9F845175}" type="datetimeFigureOut">
              <a:rPr lang="de-DE" smtClean="0"/>
              <a:t>13.04.2026</a:t>
            </a:fld>
            <a:endParaRPr lang="de-DE"/>
          </a:p>
        </p:txBody>
      </p:sp>
      <p:sp>
        <p:nvSpPr>
          <p:cNvPr id="6" name="Tijdelijke aanduiding voor voettekst 5"/>
          <p:cNvSpPr>
            <a:spLocks noGrp="1"/>
          </p:cNvSpPr>
          <p:nvPr>
            <p:ph type="ftr" sz="quarter" idx="11"/>
          </p:nvPr>
        </p:nvSpPr>
        <p:spPr/>
        <p:txBody>
          <a:bodyPr/>
          <a:lstStyle/>
          <a:p>
            <a:endParaRPr lang="de-DE"/>
          </a:p>
        </p:txBody>
      </p:sp>
      <p:sp>
        <p:nvSpPr>
          <p:cNvPr id="7" name="Tijdelijke aanduiding voor dianummer 6"/>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2568389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endParaRPr lang="de-DE"/>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CA953BDC-9EAE-49FE-9892-958C9F845175}" type="datetimeFigureOut">
              <a:rPr lang="de-DE" smtClean="0"/>
              <a:t>13.04.2026</a:t>
            </a:fld>
            <a:endParaRPr lang="de-DE"/>
          </a:p>
        </p:txBody>
      </p:sp>
      <p:sp>
        <p:nvSpPr>
          <p:cNvPr id="6" name="Tijdelijke aanduiding voor voettekst 5"/>
          <p:cNvSpPr>
            <a:spLocks noGrp="1"/>
          </p:cNvSpPr>
          <p:nvPr>
            <p:ph type="ftr" sz="quarter" idx="11"/>
          </p:nvPr>
        </p:nvSpPr>
        <p:spPr/>
        <p:txBody>
          <a:bodyPr/>
          <a:lstStyle/>
          <a:p>
            <a:endParaRPr lang="de-DE"/>
          </a:p>
        </p:txBody>
      </p:sp>
      <p:sp>
        <p:nvSpPr>
          <p:cNvPr id="7" name="Tijdelijke aanduiding voor dianummer 6"/>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842924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de stijl te bewerken</a:t>
            </a:r>
            <a:endParaRPr lang="de-DE"/>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A953BDC-9EAE-49FE-9892-958C9F845175}" type="datetimeFigureOut">
              <a:rPr lang="de-DE" smtClean="0"/>
              <a:t>13.04.2026</a:t>
            </a:fld>
            <a:endParaRPr lang="de-DE"/>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CD814C8-F66B-4915-9FEC-D62A1DED085F}" type="slidenum">
              <a:rPr lang="de-DE" smtClean="0"/>
              <a:t>‹nr.›</a:t>
            </a:fld>
            <a:endParaRPr lang="de-DE"/>
          </a:p>
        </p:txBody>
      </p:sp>
    </p:spTree>
    <p:extLst>
      <p:ext uri="{BB962C8B-B14F-4D97-AF65-F5344CB8AC3E}">
        <p14:creationId xmlns:p14="http://schemas.microsoft.com/office/powerpoint/2010/main" val="17105468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F735D53E-2C57-9666-7475-A939E592DD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46AE516B-8923-E3B5-B117-980CCC750A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198B751-A19A-42FF-AA45-89CDC96C271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67698E2-EDBC-4967-87C4-FF17188764DC}" type="datetimeFigureOut">
              <a:rPr lang="nl-NL" smtClean="0"/>
              <a:t>13-4-2026</a:t>
            </a:fld>
            <a:endParaRPr lang="nl-NL"/>
          </a:p>
        </p:txBody>
      </p:sp>
      <p:sp>
        <p:nvSpPr>
          <p:cNvPr id="5" name="Tijdelijke aanduiding voor voettekst 4">
            <a:extLst>
              <a:ext uri="{FF2B5EF4-FFF2-40B4-BE49-F238E27FC236}">
                <a16:creationId xmlns:a16="http://schemas.microsoft.com/office/drawing/2014/main" id="{64101299-88C5-203A-9520-2F6C1D3CBEC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4C60FC65-A9A9-854E-B3EF-2D3EE5489C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BCCCD46-79D8-4182-8BE1-40EA9B226ED5}" type="slidenum">
              <a:rPr lang="nl-NL" smtClean="0"/>
              <a:t>‹nr.›</a:t>
            </a:fld>
            <a:endParaRPr lang="nl-NL"/>
          </a:p>
        </p:txBody>
      </p:sp>
    </p:spTree>
    <p:extLst>
      <p:ext uri="{BB962C8B-B14F-4D97-AF65-F5344CB8AC3E}">
        <p14:creationId xmlns:p14="http://schemas.microsoft.com/office/powerpoint/2010/main" val="183468951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microsoft.com/office/2018/10/relationships/comments" Target="../comments/modernComment_4558_2F42C039.xml"/><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a:extLst>
            <a:ext uri="{FF2B5EF4-FFF2-40B4-BE49-F238E27FC236}">
              <a16:creationId xmlns:a16="http://schemas.microsoft.com/office/drawing/2014/main" id="{47E90271-7C94-A210-6270-5E938790B3B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C8C2978-02C8-1853-A120-CAC8221AF57B}"/>
              </a:ext>
            </a:extLst>
          </p:cNvPr>
          <p:cNvSpPr>
            <a:spLocks noGrp="1"/>
          </p:cNvSpPr>
          <p:nvPr>
            <p:ph type="ctrTitle"/>
          </p:nvPr>
        </p:nvSpPr>
        <p:spPr>
          <a:xfrm>
            <a:off x="540000" y="1210237"/>
            <a:ext cx="11235558" cy="4990561"/>
          </a:xfrm>
          <a:solidFill>
            <a:srgbClr val="C00000"/>
          </a:solidFill>
        </p:spPr>
        <p:txBody>
          <a:bodyPr/>
          <a:lstStyle/>
          <a:p>
            <a:r>
              <a:rPr lang="nl-NL" sz="4800" dirty="0">
                <a:latin typeface="Dreaming Outloud Script Pro" panose="03050502040304050704" pitchFamily="66" charset="0"/>
                <a:cs typeface="Dreaming Outloud Script Pro" panose="03050502040304050704" pitchFamily="66" charset="0"/>
              </a:rPr>
              <a:t>Flexibel opleiden: persoonlijke leerroutes en leeruitkomsten</a:t>
            </a:r>
            <a:br>
              <a:rPr lang="nl-NL" dirty="0">
                <a:latin typeface="Ropa Soft Pro" panose="020B0504020101010102"/>
              </a:rPr>
            </a:br>
            <a:br>
              <a:rPr lang="nl-NL" dirty="0">
                <a:latin typeface="Ropa Soft Pro" panose="020B0504020101010102"/>
              </a:rPr>
            </a:br>
            <a:br>
              <a:rPr lang="nl-NL" dirty="0">
                <a:latin typeface="Ropa Soft Pro" panose="020B0504020101010102"/>
              </a:rPr>
            </a:br>
            <a:r>
              <a:rPr lang="nl-NL" dirty="0">
                <a:latin typeface="Ropa Soft Pro" panose="020B0504020101010102"/>
              </a:rPr>
              <a:t>Op weg naar duurzaam maatwerk: </a:t>
            </a:r>
            <a:br>
              <a:rPr lang="nl-NL" dirty="0">
                <a:latin typeface="Ropa Soft Pro" panose="020B0504020101010102"/>
              </a:rPr>
            </a:br>
            <a:br>
              <a:rPr lang="nl-NL" dirty="0">
                <a:latin typeface="Ropa Soft Pro" panose="020B0504020101010102"/>
              </a:rPr>
            </a:br>
            <a:br>
              <a:rPr lang="nl-NL" dirty="0">
                <a:latin typeface="Ropa Soft Pro" panose="020B0504020101010102"/>
              </a:rPr>
            </a:br>
            <a:r>
              <a:rPr lang="nl-NL" i="1" dirty="0">
                <a:latin typeface="Ropa Soft Pro" panose="020B0504020101010102"/>
              </a:rPr>
              <a:t>Dag van het partnerschap 8 april 26</a:t>
            </a:r>
            <a:endParaRPr lang="nl-NL" dirty="0">
              <a:latin typeface="Ropa Soft Pro" panose="020B0504020101010102"/>
            </a:endParaRPr>
          </a:p>
        </p:txBody>
      </p:sp>
      <p:sp>
        <p:nvSpPr>
          <p:cNvPr id="3" name="AutoShape 2" descr="Logo Partners in Opleiding en Ontwikkeling">
            <a:extLst>
              <a:ext uri="{FF2B5EF4-FFF2-40B4-BE49-F238E27FC236}">
                <a16:creationId xmlns:a16="http://schemas.microsoft.com/office/drawing/2014/main" id="{ECB8B969-82C3-99FF-F0B0-652CC092F4C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5" name="Afbeelding 4">
            <a:extLst>
              <a:ext uri="{FF2B5EF4-FFF2-40B4-BE49-F238E27FC236}">
                <a16:creationId xmlns:a16="http://schemas.microsoft.com/office/drawing/2014/main" id="{21595BCF-70A3-B05F-521D-64A17C150A60}"/>
              </a:ext>
            </a:extLst>
          </p:cNvPr>
          <p:cNvPicPr>
            <a:picLocks noChangeAspect="1"/>
          </p:cNvPicPr>
          <p:nvPr/>
        </p:nvPicPr>
        <p:blipFill>
          <a:blip r:embed="rId3"/>
          <a:stretch>
            <a:fillRect/>
          </a:stretch>
        </p:blipFill>
        <p:spPr>
          <a:xfrm>
            <a:off x="8620878" y="5647763"/>
            <a:ext cx="3429000" cy="1001786"/>
          </a:xfrm>
          <a:prstGeom prst="rect">
            <a:avLst/>
          </a:prstGeom>
          <a:solidFill>
            <a:schemeClr val="bg1"/>
          </a:solidFill>
        </p:spPr>
      </p:pic>
    </p:spTree>
    <p:extLst>
      <p:ext uri="{BB962C8B-B14F-4D97-AF65-F5344CB8AC3E}">
        <p14:creationId xmlns:p14="http://schemas.microsoft.com/office/powerpoint/2010/main" val="10316445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E12E8-0B09-3A44-9A1A-5B4CFC9CF23B}"/>
            </a:ext>
          </a:extLst>
        </p:cNvPr>
        <p:cNvGrpSpPr/>
        <p:nvPr/>
      </p:nvGrpSpPr>
      <p:grpSpPr>
        <a:xfrm>
          <a:off x="0" y="0"/>
          <a:ext cx="0" cy="0"/>
          <a:chOff x="0" y="0"/>
          <a:chExt cx="0" cy="0"/>
        </a:xfrm>
      </p:grpSpPr>
      <p:graphicFrame>
        <p:nvGraphicFramePr>
          <p:cNvPr id="5" name="Tabel 5">
            <a:extLst>
              <a:ext uri="{FF2B5EF4-FFF2-40B4-BE49-F238E27FC236}">
                <a16:creationId xmlns:a16="http://schemas.microsoft.com/office/drawing/2014/main" id="{E4601FD8-75C8-5392-5C27-F45D0519CCC8}"/>
              </a:ext>
            </a:extLst>
          </p:cNvPr>
          <p:cNvGraphicFramePr>
            <a:graphicFrameLocks noGrp="1"/>
          </p:cNvGraphicFramePr>
          <p:nvPr>
            <p:ph type="pic" sz="quarter" idx="4294967295"/>
          </p:nvPr>
        </p:nvGraphicFramePr>
        <p:xfrm>
          <a:off x="102393" y="231740"/>
          <a:ext cx="11950270" cy="3914250"/>
        </p:xfrm>
        <a:graphic>
          <a:graphicData uri="http://schemas.openxmlformats.org/drawingml/2006/table">
            <a:tbl>
              <a:tblPr firstRow="1" bandRow="1">
                <a:tableStyleId>{5DA37D80-6434-44D0-A028-1B22A696006F}</a:tableStyleId>
              </a:tblPr>
              <a:tblGrid>
                <a:gridCol w="2223306">
                  <a:extLst>
                    <a:ext uri="{9D8B030D-6E8A-4147-A177-3AD203B41FA5}">
                      <a16:colId xmlns:a16="http://schemas.microsoft.com/office/drawing/2014/main" val="2820253576"/>
                    </a:ext>
                  </a:extLst>
                </a:gridCol>
                <a:gridCol w="4830967">
                  <a:extLst>
                    <a:ext uri="{9D8B030D-6E8A-4147-A177-3AD203B41FA5}">
                      <a16:colId xmlns:a16="http://schemas.microsoft.com/office/drawing/2014/main" val="1487116564"/>
                    </a:ext>
                  </a:extLst>
                </a:gridCol>
                <a:gridCol w="4895997">
                  <a:extLst>
                    <a:ext uri="{9D8B030D-6E8A-4147-A177-3AD203B41FA5}">
                      <a16:colId xmlns:a16="http://schemas.microsoft.com/office/drawing/2014/main" val="3031467797"/>
                    </a:ext>
                  </a:extLst>
                </a:gridCol>
              </a:tblGrid>
              <a:tr h="1712135">
                <a:tc>
                  <a:txBody>
                    <a:bodyPr/>
                    <a:lstStyle/>
                    <a:p>
                      <a:endParaRPr lang="nl-NL" sz="1400" i="1" dirty="0">
                        <a:latin typeface="Aptos" panose="020B0004020202020204" pitchFamily="34" charset="0"/>
                      </a:endParaRPr>
                    </a:p>
                  </a:txBody>
                  <a:tcPr/>
                </a:tc>
                <a:tc>
                  <a:txBody>
                    <a:bodyPr/>
                    <a:lstStyle/>
                    <a:p>
                      <a:r>
                        <a:rPr lang="nl-NL" sz="1400">
                          <a:latin typeface="Aptos" panose="020B0004020202020204" pitchFamily="34" charset="0"/>
                        </a:rPr>
                        <a:t>Semester 1</a:t>
                      </a:r>
                    </a:p>
                    <a:p>
                      <a:r>
                        <a:rPr lang="nl-NL" sz="1400">
                          <a:solidFill>
                            <a:srgbClr val="C00000"/>
                          </a:solidFill>
                          <a:latin typeface="Aptos" panose="020B0004020202020204" pitchFamily="34" charset="0"/>
                        </a:rPr>
                        <a:t>Wie ben ik?</a:t>
                      </a:r>
                    </a:p>
                    <a:p>
                      <a:endParaRPr lang="nl-NL" sz="1400">
                        <a:latin typeface="Aptos" panose="020B0004020202020204" pitchFamily="34" charset="0"/>
                      </a:endParaRPr>
                    </a:p>
                    <a:p>
                      <a:endParaRPr lang="nl-NL" sz="1400">
                        <a:latin typeface="Aptos" panose="020B0004020202020204" pitchFamily="34" charset="0"/>
                      </a:endParaRPr>
                    </a:p>
                    <a:p>
                      <a:endParaRPr lang="nl-NL" sz="1400">
                        <a:latin typeface="Aptos" panose="020B0004020202020204" pitchFamily="34" charset="0"/>
                      </a:endParaRPr>
                    </a:p>
                    <a:p>
                      <a:endParaRPr lang="nl-NL" sz="1400">
                        <a:latin typeface="Aptos" panose="020B0004020202020204" pitchFamily="34" charset="0"/>
                      </a:endParaRPr>
                    </a:p>
                    <a:p>
                      <a:endParaRPr lang="nl-NL" sz="1400">
                        <a:latin typeface="Aptos" panose="020B0004020202020204" pitchFamily="34" charset="0"/>
                      </a:endParaRPr>
                    </a:p>
                  </a:txBody>
                  <a:tcPr/>
                </a:tc>
                <a:tc>
                  <a:txBody>
                    <a:bodyPr/>
                    <a:lstStyle/>
                    <a:p>
                      <a:r>
                        <a:rPr lang="nl-NL" sz="1400">
                          <a:latin typeface="Aptos" panose="020B0004020202020204" pitchFamily="34" charset="0"/>
                        </a:rPr>
                        <a:t>Semester 2</a:t>
                      </a:r>
                    </a:p>
                    <a:p>
                      <a:r>
                        <a:rPr lang="nl-NL" sz="1400">
                          <a:solidFill>
                            <a:srgbClr val="C00000"/>
                          </a:solidFill>
                          <a:latin typeface="Aptos" panose="020B0004020202020204" pitchFamily="34" charset="0"/>
                        </a:rPr>
                        <a:t>Ik en de ander</a:t>
                      </a:r>
                    </a:p>
                    <a:p>
                      <a:endParaRPr lang="nl-NL" sz="1400" i="1">
                        <a:latin typeface="Aptos" panose="020B0004020202020204" pitchFamily="34" charset="0"/>
                      </a:endParaRPr>
                    </a:p>
                  </a:txBody>
                  <a:tcPr/>
                </a:tc>
                <a:extLst>
                  <a:ext uri="{0D108BD9-81ED-4DB2-BD59-A6C34878D82A}">
                    <a16:rowId xmlns:a16="http://schemas.microsoft.com/office/drawing/2014/main" val="14171242"/>
                  </a:ext>
                </a:extLst>
              </a:tr>
              <a:tr h="512652">
                <a:tc>
                  <a:txBody>
                    <a:bodyPr/>
                    <a:lstStyle/>
                    <a:p>
                      <a:r>
                        <a:rPr lang="nl-NL" sz="1200" b="1">
                          <a:solidFill>
                            <a:schemeClr val="tx1"/>
                          </a:solidFill>
                          <a:latin typeface="Aptos" panose="020B0004020202020204" pitchFamily="34" charset="0"/>
                        </a:rPr>
                        <a:t>Nadruk</a:t>
                      </a:r>
                    </a:p>
                  </a:txBody>
                  <a:tcPr/>
                </a:tc>
                <a:tc>
                  <a:txBody>
                    <a:bodyPr/>
                    <a:lstStyle/>
                    <a:p>
                      <a:r>
                        <a:rPr lang="nl-NL" sz="1400" b="0">
                          <a:solidFill>
                            <a:schemeClr val="tx1"/>
                          </a:solidFill>
                          <a:latin typeface="Aptos" panose="020B0004020202020204" pitchFamily="34" charset="0"/>
                        </a:rPr>
                        <a:t>Het kind en de interactie met het kind</a:t>
                      </a:r>
                      <a:endParaRPr lang="nl-NL" sz="1400" b="0" i="1">
                        <a:solidFill>
                          <a:schemeClr val="tx1"/>
                        </a:solidFill>
                        <a:latin typeface="Aptos" panose="020B0004020202020204" pitchFamily="34" charset="0"/>
                      </a:endParaRPr>
                    </a:p>
                  </a:txBody>
                  <a:tcPr/>
                </a:tc>
                <a:tc>
                  <a:txBody>
                    <a:bodyPr/>
                    <a:lstStyle/>
                    <a:p>
                      <a:r>
                        <a:rPr lang="nl-NL" sz="1400" b="0">
                          <a:solidFill>
                            <a:schemeClr val="tx1"/>
                          </a:solidFill>
                          <a:latin typeface="Aptos" panose="020B0004020202020204" pitchFamily="34" charset="0"/>
                        </a:rPr>
                        <a:t>De groep en tegemoetkomen aan diverse onderwijsleer-behoeften</a:t>
                      </a:r>
                      <a:endParaRPr lang="nl-NL" sz="1400" b="0" i="1">
                        <a:solidFill>
                          <a:schemeClr val="tx1"/>
                        </a:solidFill>
                        <a:latin typeface="Aptos" panose="020B0004020202020204" pitchFamily="34" charset="0"/>
                      </a:endParaRPr>
                    </a:p>
                  </a:txBody>
                  <a:tcPr/>
                </a:tc>
                <a:extLst>
                  <a:ext uri="{0D108BD9-81ED-4DB2-BD59-A6C34878D82A}">
                    <a16:rowId xmlns:a16="http://schemas.microsoft.com/office/drawing/2014/main" val="1682195522"/>
                  </a:ext>
                </a:extLst>
              </a:tr>
              <a:tr h="1161440">
                <a:tc>
                  <a:txBody>
                    <a:bodyPr/>
                    <a:lstStyle/>
                    <a:p>
                      <a:r>
                        <a:rPr lang="nl-NL" sz="1200" b="1" err="1">
                          <a:solidFill>
                            <a:schemeClr val="tx1"/>
                          </a:solidFill>
                          <a:latin typeface="Aptos" panose="020B0004020202020204" pitchFamily="34" charset="0"/>
                        </a:rPr>
                        <a:t>Onderwijs-aanbod</a:t>
                      </a:r>
                      <a:endParaRPr lang="nl-NL" sz="1200" b="1">
                        <a:solidFill>
                          <a:schemeClr val="tx1"/>
                        </a:solidFill>
                        <a:latin typeface="Aptos" panose="020B00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a:solidFill>
                            <a:schemeClr val="tx1"/>
                          </a:solidFill>
                          <a:latin typeface="Aptos" panose="020B0004020202020204" pitchFamily="34" charset="0"/>
                        </a:rPr>
                        <a:t>Onderwijseenheden gericht op:</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nl-NL" sz="1400" b="0">
                          <a:solidFill>
                            <a:schemeClr val="tx1"/>
                          </a:solidFill>
                          <a:latin typeface="Aptos" panose="020B0004020202020204" pitchFamily="34" charset="0"/>
                        </a:rPr>
                        <a:t>studievaardigheden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nl-NL" sz="1400" b="0">
                          <a:solidFill>
                            <a:schemeClr val="tx1"/>
                          </a:solidFill>
                          <a:latin typeface="Aptos" panose="020B0004020202020204" pitchFamily="34" charset="0"/>
                        </a:rPr>
                        <a:t>oriënteren op beroepsprofiel</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nl-NL" sz="1400" b="0">
                          <a:solidFill>
                            <a:schemeClr val="tx1"/>
                          </a:solidFill>
                          <a:latin typeface="Aptos" panose="020B0004020202020204" pitchFamily="34" charset="0"/>
                        </a:rPr>
                        <a:t>observeren, signaleren en analyseren van kinderen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nl-NL" sz="1400" b="0">
                          <a:solidFill>
                            <a:schemeClr val="tx1"/>
                          </a:solidFill>
                          <a:latin typeface="Aptos" panose="020B0004020202020204" pitchFamily="34" charset="0"/>
                        </a:rPr>
                        <a:t>pedagogiek</a:t>
                      </a:r>
                      <a:endParaRPr lang="nl-NL" sz="1400" b="0" i="1">
                        <a:solidFill>
                          <a:schemeClr val="tx1"/>
                        </a:solidFill>
                        <a:latin typeface="Aptos" panose="020B0004020202020204" pitchFamily="34" charset="0"/>
                      </a:endParaRPr>
                    </a:p>
                  </a:txBody>
                  <a:tcPr/>
                </a:tc>
                <a:tc>
                  <a:txBody>
                    <a:bodyPr/>
                    <a:lstStyle/>
                    <a:p>
                      <a:pPr marL="0" indent="0">
                        <a:buFont typeface="Arial" panose="020B0604020202020204" pitchFamily="34" charset="0"/>
                        <a:buNone/>
                      </a:pPr>
                      <a:r>
                        <a:rPr lang="nl-NL" sz="1400" b="0" dirty="0">
                          <a:solidFill>
                            <a:schemeClr val="tx1"/>
                          </a:solidFill>
                          <a:latin typeface="Aptos" panose="020B0004020202020204" pitchFamily="34" charset="0"/>
                        </a:rPr>
                        <a:t>Onderwijseenheden gericht op:</a:t>
                      </a:r>
                    </a:p>
                    <a:p>
                      <a:pPr marL="285750" marR="0" lvl="0" indent="-285750" algn="l" defTabSz="914400" rtl="0" eaLnBrk="1" fontAlgn="auto" latinLnBrk="0" hangingPunct="1">
                        <a:lnSpc>
                          <a:spcPct val="100000"/>
                        </a:lnSpc>
                        <a:spcBef>
                          <a:spcPts val="0"/>
                        </a:spcBef>
                        <a:spcAft>
                          <a:spcPts val="0"/>
                        </a:spcAft>
                        <a:buClrTx/>
                        <a:buSzTx/>
                        <a:buFont typeface="Systeemlettertype regulier"/>
                        <a:buChar char="⁃"/>
                        <a:tabLst/>
                        <a:defRPr/>
                      </a:pPr>
                      <a:r>
                        <a:rPr lang="nl-NL" sz="1400" b="0" dirty="0">
                          <a:solidFill>
                            <a:schemeClr val="tx1"/>
                          </a:solidFill>
                          <a:latin typeface="Aptos" panose="020B0004020202020204" pitchFamily="34" charset="0"/>
                        </a:rPr>
                        <a:t>het ontwikkelen van een rijke speel/leeromgeving</a:t>
                      </a:r>
                    </a:p>
                    <a:p>
                      <a:pPr marL="285750" marR="0" lvl="0" indent="-285750" algn="l" defTabSz="914400" rtl="0" eaLnBrk="1" fontAlgn="auto" latinLnBrk="0" hangingPunct="1">
                        <a:lnSpc>
                          <a:spcPct val="100000"/>
                        </a:lnSpc>
                        <a:spcBef>
                          <a:spcPts val="0"/>
                        </a:spcBef>
                        <a:spcAft>
                          <a:spcPts val="0"/>
                        </a:spcAft>
                        <a:buClrTx/>
                        <a:buSzTx/>
                        <a:buFont typeface="Systeemlettertype regulier"/>
                        <a:buChar char="⁃"/>
                        <a:tabLst/>
                        <a:defRPr/>
                      </a:pPr>
                      <a:r>
                        <a:rPr lang="nl-NL" sz="1400" b="0" dirty="0">
                          <a:solidFill>
                            <a:schemeClr val="tx1"/>
                          </a:solidFill>
                          <a:latin typeface="Aptos" panose="020B0004020202020204" pitchFamily="34" charset="0"/>
                        </a:rPr>
                        <a:t>(vak)didactiek: taal en rekenen</a:t>
                      </a:r>
                    </a:p>
                    <a:p>
                      <a:pPr marL="285750" indent="-285750">
                        <a:buFont typeface="Systeemlettertype regulier"/>
                        <a:buChar char="⁃"/>
                      </a:pPr>
                      <a:r>
                        <a:rPr lang="nl-NL" sz="1400" b="0" dirty="0">
                          <a:solidFill>
                            <a:schemeClr val="tx1"/>
                          </a:solidFill>
                          <a:latin typeface="Aptos" panose="020B0004020202020204" pitchFamily="34" charset="0"/>
                        </a:rPr>
                        <a:t>gelijke kansen stimuleren voor elk kind </a:t>
                      </a:r>
                    </a:p>
                    <a:p>
                      <a:pPr marL="285750" indent="-285750">
                        <a:buFont typeface="Systeemlettertype regulier"/>
                        <a:buChar char="⁃"/>
                      </a:pPr>
                      <a:r>
                        <a:rPr lang="nl-NL" sz="1400" b="0" dirty="0">
                          <a:solidFill>
                            <a:schemeClr val="tx1"/>
                          </a:solidFill>
                          <a:latin typeface="Aptos" panose="020B0004020202020204" pitchFamily="34" charset="0"/>
                        </a:rPr>
                        <a:t>het ontwerpen van passend aanbod</a:t>
                      </a:r>
                    </a:p>
                  </a:txBody>
                  <a:tcPr/>
                </a:tc>
                <a:extLst>
                  <a:ext uri="{0D108BD9-81ED-4DB2-BD59-A6C34878D82A}">
                    <a16:rowId xmlns:a16="http://schemas.microsoft.com/office/drawing/2014/main" val="3721789475"/>
                  </a:ext>
                </a:extLst>
              </a:tr>
              <a:tr h="522515">
                <a:tc>
                  <a:txBody>
                    <a:bodyPr/>
                    <a:lstStyle/>
                    <a:p>
                      <a:r>
                        <a:rPr lang="nl-NL" sz="1200" b="1" baseline="0">
                          <a:solidFill>
                            <a:schemeClr val="tx1"/>
                          </a:solidFill>
                          <a:latin typeface="Aptos" panose="020B0004020202020204" pitchFamily="34" charset="0"/>
                        </a:rPr>
                        <a:t>Focus op rol</a:t>
                      </a:r>
                    </a:p>
                  </a:txBody>
                  <a:tcPr/>
                </a:tc>
                <a:tc>
                  <a:txBody>
                    <a:bodyPr/>
                    <a:lstStyle/>
                    <a:p>
                      <a:r>
                        <a:rPr lang="nl-NL" sz="1400" b="0" i="0" baseline="0">
                          <a:solidFill>
                            <a:schemeClr val="tx1"/>
                          </a:solidFill>
                          <a:latin typeface="Aptos" panose="020B0004020202020204" pitchFamily="34" charset="0"/>
                        </a:rPr>
                        <a:t>Pedagoog</a:t>
                      </a:r>
                    </a:p>
                    <a:p>
                      <a:r>
                        <a:rPr lang="nl-NL" sz="1400" b="0" i="0" baseline="0">
                          <a:solidFill>
                            <a:schemeClr val="tx1"/>
                          </a:solidFill>
                          <a:latin typeface="Aptos" panose="020B0004020202020204" pitchFamily="34" charset="0"/>
                        </a:rPr>
                        <a:t>Vormgever</a:t>
                      </a:r>
                    </a:p>
                  </a:txBody>
                  <a:tcPr/>
                </a:tc>
                <a:tc>
                  <a:txBody>
                    <a:bodyPr/>
                    <a:lstStyle/>
                    <a:p>
                      <a:r>
                        <a:rPr lang="nl-NL" sz="1400" b="0" i="0" baseline="0" dirty="0">
                          <a:solidFill>
                            <a:schemeClr val="tx1"/>
                          </a:solidFill>
                          <a:latin typeface="Aptos" panose="020B0004020202020204" pitchFamily="34" charset="0"/>
                        </a:rPr>
                        <a:t>Vormgever</a:t>
                      </a:r>
                    </a:p>
                    <a:p>
                      <a:r>
                        <a:rPr lang="nl-NL" sz="1400" b="0" i="0" baseline="0" dirty="0">
                          <a:solidFill>
                            <a:schemeClr val="tx1"/>
                          </a:solidFill>
                          <a:latin typeface="Aptos" panose="020B0004020202020204" pitchFamily="34" charset="0"/>
                        </a:rPr>
                        <a:t>Verbinder</a:t>
                      </a:r>
                    </a:p>
                  </a:txBody>
                  <a:tcPr/>
                </a:tc>
                <a:extLst>
                  <a:ext uri="{0D108BD9-81ED-4DB2-BD59-A6C34878D82A}">
                    <a16:rowId xmlns:a16="http://schemas.microsoft.com/office/drawing/2014/main" val="569424563"/>
                  </a:ext>
                </a:extLst>
              </a:tr>
            </a:tbl>
          </a:graphicData>
        </a:graphic>
      </p:graphicFrame>
      <p:pic>
        <p:nvPicPr>
          <p:cNvPr id="13" name="Afbeelding 12" descr="Afbeelding met tafel, eettafel&#10;&#10;Automatisch gegenereerde beschrijving">
            <a:extLst>
              <a:ext uri="{FF2B5EF4-FFF2-40B4-BE49-F238E27FC236}">
                <a16:creationId xmlns:a16="http://schemas.microsoft.com/office/drawing/2014/main" id="{E215B4CD-BAAF-1A7E-3CB9-164BBFCFEA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78905" y="351648"/>
            <a:ext cx="2231334" cy="1487556"/>
          </a:xfrm>
          <a:prstGeom prst="rect">
            <a:avLst/>
          </a:prstGeom>
        </p:spPr>
      </p:pic>
      <p:pic>
        <p:nvPicPr>
          <p:cNvPr id="14" name="Afbeelding 13" descr="Afbeelding met kleding, persoon, boekenkast, Menselijk gezicht&#10;&#10;Automatisch gegenereerde beschrijving">
            <a:extLst>
              <a:ext uri="{FF2B5EF4-FFF2-40B4-BE49-F238E27FC236}">
                <a16:creationId xmlns:a16="http://schemas.microsoft.com/office/drawing/2014/main" id="{F7D5B21F-50A7-CEA8-8E57-04CF0B63E038}"/>
              </a:ext>
            </a:extLst>
          </p:cNvPr>
          <p:cNvPicPr>
            <a:picLocks noChangeAspect="1"/>
          </p:cNvPicPr>
          <p:nvPr/>
        </p:nvPicPr>
        <p:blipFill>
          <a:blip r:embed="rId4"/>
          <a:stretch>
            <a:fillRect/>
          </a:stretch>
        </p:blipFill>
        <p:spPr>
          <a:xfrm flipH="1">
            <a:off x="3966185" y="351648"/>
            <a:ext cx="2373655" cy="1528634"/>
          </a:xfrm>
          <a:prstGeom prst="rect">
            <a:avLst/>
          </a:prstGeom>
        </p:spPr>
      </p:pic>
      <p:graphicFrame>
        <p:nvGraphicFramePr>
          <p:cNvPr id="2" name="Tabel 1">
            <a:extLst>
              <a:ext uri="{FF2B5EF4-FFF2-40B4-BE49-F238E27FC236}">
                <a16:creationId xmlns:a16="http://schemas.microsoft.com/office/drawing/2014/main" id="{C16B6D8D-A832-1CD8-947B-C39F215BD87A}"/>
              </a:ext>
            </a:extLst>
          </p:cNvPr>
          <p:cNvGraphicFramePr>
            <a:graphicFrameLocks noGrp="1"/>
          </p:cNvGraphicFramePr>
          <p:nvPr/>
        </p:nvGraphicFramePr>
        <p:xfrm>
          <a:off x="102392" y="4224370"/>
          <a:ext cx="11950271" cy="2359119"/>
        </p:xfrm>
        <a:graphic>
          <a:graphicData uri="http://schemas.openxmlformats.org/drawingml/2006/table">
            <a:tbl>
              <a:tblPr firstRow="1" bandRow="1">
                <a:tableStyleId>{5DA37D80-6434-44D0-A028-1B22A696006F}</a:tableStyleId>
              </a:tblPr>
              <a:tblGrid>
                <a:gridCol w="2222796">
                  <a:extLst>
                    <a:ext uri="{9D8B030D-6E8A-4147-A177-3AD203B41FA5}">
                      <a16:colId xmlns:a16="http://schemas.microsoft.com/office/drawing/2014/main" val="1325247876"/>
                    </a:ext>
                  </a:extLst>
                </a:gridCol>
                <a:gridCol w="4833257">
                  <a:extLst>
                    <a:ext uri="{9D8B030D-6E8A-4147-A177-3AD203B41FA5}">
                      <a16:colId xmlns:a16="http://schemas.microsoft.com/office/drawing/2014/main" val="16027902"/>
                    </a:ext>
                  </a:extLst>
                </a:gridCol>
                <a:gridCol w="4894218">
                  <a:extLst>
                    <a:ext uri="{9D8B030D-6E8A-4147-A177-3AD203B41FA5}">
                      <a16:colId xmlns:a16="http://schemas.microsoft.com/office/drawing/2014/main" val="1196742789"/>
                    </a:ext>
                  </a:extLst>
                </a:gridCol>
              </a:tblGrid>
              <a:tr h="1749519">
                <a:tc>
                  <a:txBody>
                    <a:bodyPr/>
                    <a:lstStyle/>
                    <a:p>
                      <a:endParaRPr lang="nl-NL" sz="1400">
                        <a:latin typeface="Aptos" panose="020B0004020202020204" pitchFamily="34" charset="0"/>
                      </a:endParaRPr>
                    </a:p>
                  </a:txBody>
                  <a:tcPr/>
                </a:tc>
                <a:tc>
                  <a:txBody>
                    <a:bodyPr/>
                    <a:lstStyle/>
                    <a:p>
                      <a:r>
                        <a:rPr lang="nl-NL" sz="1400">
                          <a:latin typeface="Aptos" panose="020B0004020202020204" pitchFamily="34" charset="0"/>
                        </a:rPr>
                        <a:t>Semester 3</a:t>
                      </a:r>
                    </a:p>
                    <a:p>
                      <a:r>
                        <a:rPr lang="nl-NL" sz="1400">
                          <a:solidFill>
                            <a:srgbClr val="C00000"/>
                          </a:solidFill>
                          <a:latin typeface="Aptos" panose="020B0004020202020204" pitchFamily="34" charset="0"/>
                        </a:rPr>
                        <a:t>Ik en de omgeving</a:t>
                      </a:r>
                    </a:p>
                    <a:p>
                      <a:endParaRPr lang="nl-NL" sz="1400">
                        <a:solidFill>
                          <a:srgbClr val="C00000"/>
                        </a:solidFill>
                        <a:latin typeface="Aptos" panose="020B0004020202020204" pitchFamily="34" charset="0"/>
                      </a:endParaRPr>
                    </a:p>
                    <a:p>
                      <a:endParaRPr lang="nl-NL" sz="1400">
                        <a:solidFill>
                          <a:srgbClr val="C00000"/>
                        </a:solidFill>
                        <a:latin typeface="Aptos" panose="020B0004020202020204" pitchFamily="34" charset="0"/>
                      </a:endParaRPr>
                    </a:p>
                    <a:p>
                      <a:endParaRPr lang="nl-NL" sz="1400">
                        <a:solidFill>
                          <a:srgbClr val="C00000"/>
                        </a:solidFill>
                        <a:latin typeface="Aptos" panose="020B0004020202020204" pitchFamily="34" charset="0"/>
                      </a:endParaRPr>
                    </a:p>
                    <a:p>
                      <a:endParaRPr lang="nl-NL" sz="1400">
                        <a:latin typeface="Aptos" panose="020B0004020202020204" pitchFamily="34" charset="0"/>
                      </a:endParaRPr>
                    </a:p>
                  </a:txBody>
                  <a:tcPr/>
                </a:tc>
                <a:tc>
                  <a:txBody>
                    <a:bodyPr/>
                    <a:lstStyle/>
                    <a:p>
                      <a:r>
                        <a:rPr lang="nl-NL" sz="1400" dirty="0">
                          <a:latin typeface="Aptos" panose="020B0004020202020204" pitchFamily="34" charset="0"/>
                        </a:rPr>
                        <a:t>Semester 4</a:t>
                      </a:r>
                    </a:p>
                    <a:p>
                      <a:r>
                        <a:rPr lang="nl-NL" sz="1400" i="0" dirty="0">
                          <a:solidFill>
                            <a:srgbClr val="C00000"/>
                          </a:solidFill>
                          <a:latin typeface="Aptos" panose="020B0004020202020204" pitchFamily="34" charset="0"/>
                        </a:rPr>
                        <a:t>Ik als Ad-PEP</a:t>
                      </a:r>
                    </a:p>
                  </a:txBody>
                  <a:tcPr/>
                </a:tc>
                <a:extLst>
                  <a:ext uri="{0D108BD9-81ED-4DB2-BD59-A6C34878D82A}">
                    <a16:rowId xmlns:a16="http://schemas.microsoft.com/office/drawing/2014/main" val="4090228935"/>
                  </a:ext>
                </a:extLst>
              </a:tr>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a:solidFill>
                            <a:schemeClr val="tx1"/>
                          </a:solidFill>
                          <a:latin typeface="Aptos" panose="020B0004020202020204" pitchFamily="34" charset="0"/>
                        </a:rPr>
                        <a:t>Nadruk</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a:solidFill>
                            <a:schemeClr val="tx1"/>
                          </a:solidFill>
                          <a:latin typeface="Aptos" panose="020B0004020202020204" pitchFamily="34" charset="0"/>
                        </a:rPr>
                        <a:t>Kijken naar de organisatie als geheel en jouw rol  als professional daarin</a:t>
                      </a:r>
                    </a:p>
                  </a:txBody>
                  <a:tcPr/>
                </a:tc>
                <a:tc>
                  <a:txBody>
                    <a:bodyPr/>
                    <a:lstStyle/>
                    <a:p>
                      <a:r>
                        <a:rPr lang="nl-NL" sz="1400" i="0" dirty="0">
                          <a:solidFill>
                            <a:schemeClr val="tx1"/>
                          </a:solidFill>
                          <a:latin typeface="Aptos" panose="020B0004020202020204" pitchFamily="34" charset="0"/>
                        </a:rPr>
                        <a:t>Jouw rol in het beroepenveld</a:t>
                      </a:r>
                      <a:endParaRPr lang="nl-NL" sz="1400" b="0" i="1" dirty="0">
                        <a:solidFill>
                          <a:schemeClr val="tx1"/>
                        </a:solidFill>
                        <a:latin typeface="Aptos" panose="020B0004020202020204" pitchFamily="34" charset="0"/>
                      </a:endParaRPr>
                    </a:p>
                  </a:txBody>
                  <a:tcPr/>
                </a:tc>
                <a:extLst>
                  <a:ext uri="{0D108BD9-81ED-4DB2-BD59-A6C34878D82A}">
                    <a16:rowId xmlns:a16="http://schemas.microsoft.com/office/drawing/2014/main" val="430944814"/>
                  </a:ext>
                </a:extLst>
              </a:tr>
            </a:tbl>
          </a:graphicData>
        </a:graphic>
      </p:graphicFrame>
      <p:pic>
        <p:nvPicPr>
          <p:cNvPr id="3" name="Afbeelding 2">
            <a:extLst>
              <a:ext uri="{FF2B5EF4-FFF2-40B4-BE49-F238E27FC236}">
                <a16:creationId xmlns:a16="http://schemas.microsoft.com/office/drawing/2014/main" id="{970465D1-0ABA-8579-EF8A-7E573C0973A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05358" y="4354999"/>
            <a:ext cx="2334482" cy="1513152"/>
          </a:xfrm>
          <a:prstGeom prst="rect">
            <a:avLst/>
          </a:prstGeom>
          <a:noFill/>
        </p:spPr>
      </p:pic>
      <p:pic>
        <p:nvPicPr>
          <p:cNvPr id="6" name="Afbeelding 5" descr="Afbeelding met persoon, binnen&#10;&#10;Automatisch gegenereerde beschrijving">
            <a:extLst>
              <a:ext uri="{FF2B5EF4-FFF2-40B4-BE49-F238E27FC236}">
                <a16:creationId xmlns:a16="http://schemas.microsoft.com/office/drawing/2014/main" id="{0FCC5B8B-FEA1-B96A-A853-36D0215A29C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78905" y="4354999"/>
            <a:ext cx="2231334" cy="1487421"/>
          </a:xfrm>
          <a:prstGeom prst="rect">
            <a:avLst/>
          </a:prstGeom>
        </p:spPr>
      </p:pic>
    </p:spTree>
    <p:extLst>
      <p:ext uri="{BB962C8B-B14F-4D97-AF65-F5344CB8AC3E}">
        <p14:creationId xmlns:p14="http://schemas.microsoft.com/office/powerpoint/2010/main" val="2789461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241C7-93AE-924D-8632-DBCBA111813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B6EBDFD-66E7-00E8-A7ED-6908E6F1402B}"/>
              </a:ext>
            </a:extLst>
          </p:cNvPr>
          <p:cNvSpPr>
            <a:spLocks noGrp="1"/>
          </p:cNvSpPr>
          <p:nvPr>
            <p:ph type="ctrTitle"/>
          </p:nvPr>
        </p:nvSpPr>
        <p:spPr>
          <a:xfrm>
            <a:off x="1524000" y="1122363"/>
            <a:ext cx="9144000" cy="1257426"/>
          </a:xfrm>
        </p:spPr>
        <p:txBody>
          <a:bodyPr/>
          <a:lstStyle/>
          <a:p>
            <a:r>
              <a:rPr lang="nl-NL">
                <a:latin typeface="Noto Sans ExtCond"/>
                <a:ea typeface="Noto Sans ExtCond" panose="020B0506040504020204" pitchFamily="34"/>
                <a:cs typeface="Noto Sans ExtCond" panose="020B0506040504020204" pitchFamily="34"/>
              </a:rPr>
              <a:t>Brede intake</a:t>
            </a:r>
            <a:endParaRPr lang="nl-NL">
              <a:latin typeface="Noto Sans ExtCond" panose="020B0506040504020204" pitchFamily="34"/>
              <a:ea typeface="Noto Sans ExtCond" panose="020B0506040504020204" pitchFamily="34"/>
              <a:cs typeface="Noto Sans ExtCond" panose="020B0506040504020204" pitchFamily="34"/>
            </a:endParaRPr>
          </a:p>
        </p:txBody>
      </p:sp>
      <p:sp>
        <p:nvSpPr>
          <p:cNvPr id="3" name="Ondertitel 2">
            <a:extLst>
              <a:ext uri="{FF2B5EF4-FFF2-40B4-BE49-F238E27FC236}">
                <a16:creationId xmlns:a16="http://schemas.microsoft.com/office/drawing/2014/main" id="{09FAE91E-F725-1E6B-8CC7-308689576B0D}"/>
              </a:ext>
            </a:extLst>
          </p:cNvPr>
          <p:cNvSpPr>
            <a:spLocks noGrp="1"/>
          </p:cNvSpPr>
          <p:nvPr>
            <p:ph type="subTitle" idx="1"/>
          </p:nvPr>
        </p:nvSpPr>
        <p:spPr>
          <a:xfrm>
            <a:off x="1524000" y="2541875"/>
            <a:ext cx="9144000" cy="1655762"/>
          </a:xfrm>
        </p:spPr>
        <p:txBody>
          <a:bodyPr vert="horz" lIns="91440" tIns="45720" rIns="91440" bIns="45720" rtlCol="0" anchor="t">
            <a:normAutofit/>
          </a:bodyPr>
          <a:lstStyle/>
          <a:p>
            <a:r>
              <a:rPr lang="nl-NL"/>
              <a:t>Recht doen aan de leren door passende leertrajecten</a:t>
            </a:r>
          </a:p>
          <a:p>
            <a:r>
              <a:rPr lang="nl-NL" sz="1800">
                <a:latin typeface="Dreaming Outloud Script Pro"/>
                <a:cs typeface="Dreaming Outloud Script Pro"/>
              </a:rPr>
              <a:t>Christa Dekker</a:t>
            </a:r>
          </a:p>
        </p:txBody>
      </p:sp>
      <p:grpSp>
        <p:nvGrpSpPr>
          <p:cNvPr id="4" name="Groep 3">
            <a:extLst>
              <a:ext uri="{FF2B5EF4-FFF2-40B4-BE49-F238E27FC236}">
                <a16:creationId xmlns:a16="http://schemas.microsoft.com/office/drawing/2014/main" id="{12ACAB0D-C178-35D2-C62C-E66E292C34D1}"/>
              </a:ext>
            </a:extLst>
          </p:cNvPr>
          <p:cNvGrpSpPr/>
          <p:nvPr/>
        </p:nvGrpSpPr>
        <p:grpSpPr>
          <a:xfrm>
            <a:off x="-7083498" y="4745077"/>
            <a:ext cx="19472178" cy="2293307"/>
            <a:chOff x="1524000" y="4647999"/>
            <a:chExt cx="13782578" cy="2293307"/>
          </a:xfrm>
        </p:grpSpPr>
        <p:sp>
          <p:nvSpPr>
            <p:cNvPr id="5" name="Ovaal 4">
              <a:extLst>
                <a:ext uri="{FF2B5EF4-FFF2-40B4-BE49-F238E27FC236}">
                  <a16:creationId xmlns:a16="http://schemas.microsoft.com/office/drawing/2014/main" id="{E0762317-7DFF-1E29-3EEB-885A083B50AD}"/>
                </a:ext>
              </a:extLst>
            </p:cNvPr>
            <p:cNvSpPr/>
            <p:nvPr/>
          </p:nvSpPr>
          <p:spPr>
            <a:xfrm>
              <a:off x="5692104" y="6240413"/>
              <a:ext cx="1203161" cy="530140"/>
            </a:xfrm>
            <a:prstGeom prst="ellipse">
              <a:avLst/>
            </a:prstGeom>
            <a:solidFill>
              <a:srgbClr val="FFF9D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6" name="Groep 5">
              <a:extLst>
                <a:ext uri="{FF2B5EF4-FFF2-40B4-BE49-F238E27FC236}">
                  <a16:creationId xmlns:a16="http://schemas.microsoft.com/office/drawing/2014/main" id="{1E4FB7BA-AD1F-4984-3902-E23748547539}"/>
                </a:ext>
              </a:extLst>
            </p:cNvPr>
            <p:cNvGrpSpPr/>
            <p:nvPr/>
          </p:nvGrpSpPr>
          <p:grpSpPr>
            <a:xfrm>
              <a:off x="1524000" y="4647999"/>
              <a:ext cx="13782578" cy="2293307"/>
              <a:chOff x="1524000" y="4647999"/>
              <a:chExt cx="13782578" cy="2293307"/>
            </a:xfrm>
          </p:grpSpPr>
          <p:sp>
            <p:nvSpPr>
              <p:cNvPr id="8" name="Vrije vorm: vorm 7">
                <a:extLst>
                  <a:ext uri="{FF2B5EF4-FFF2-40B4-BE49-F238E27FC236}">
                    <a16:creationId xmlns:a16="http://schemas.microsoft.com/office/drawing/2014/main" id="{66728575-BC89-6781-AE3F-EA14BB3992D4}"/>
                  </a:ext>
                </a:extLst>
              </p:cNvPr>
              <p:cNvSpPr/>
              <p:nvPr/>
            </p:nvSpPr>
            <p:spPr>
              <a:xfrm>
                <a:off x="1524000" y="4647999"/>
                <a:ext cx="9403080" cy="2210001"/>
              </a:xfrm>
              <a:custGeom>
                <a:avLst/>
                <a:gdLst>
                  <a:gd name="connsiteX0" fmla="*/ 155312 w 12671828"/>
                  <a:gd name="connsiteY0" fmla="*/ 263424 h 2978252"/>
                  <a:gd name="connsiteX1" fmla="*/ 593057 w 12671828"/>
                  <a:gd name="connsiteY1" fmla="*/ 243969 h 2978252"/>
                  <a:gd name="connsiteX2" fmla="*/ 1682555 w 12671828"/>
                  <a:gd name="connsiteY2" fmla="*/ 234242 h 2978252"/>
                  <a:gd name="connsiteX3" fmla="*/ 2655321 w 12671828"/>
                  <a:gd name="connsiteY3" fmla="*/ 205059 h 2978252"/>
                  <a:gd name="connsiteX4" fmla="*/ 3248708 w 12671828"/>
                  <a:gd name="connsiteY4" fmla="*/ 195331 h 2978252"/>
                  <a:gd name="connsiteX5" fmla="*/ 3842095 w 12671828"/>
                  <a:gd name="connsiteY5" fmla="*/ 214786 h 2978252"/>
                  <a:gd name="connsiteX6" fmla="*/ 3871278 w 12671828"/>
                  <a:gd name="connsiteY6" fmla="*/ 214786 h 2978252"/>
                  <a:gd name="connsiteX7" fmla="*/ 3851823 w 12671828"/>
                  <a:gd name="connsiteY7" fmla="*/ 243969 h 2978252"/>
                  <a:gd name="connsiteX8" fmla="*/ 3433533 w 12671828"/>
                  <a:gd name="connsiteY8" fmla="*/ 292607 h 2978252"/>
                  <a:gd name="connsiteX9" fmla="*/ 3229253 w 12671828"/>
                  <a:gd name="connsiteY9" fmla="*/ 487161 h 2978252"/>
                  <a:gd name="connsiteX10" fmla="*/ 3190342 w 12671828"/>
                  <a:gd name="connsiteY10" fmla="*/ 1119459 h 2978252"/>
                  <a:gd name="connsiteX11" fmla="*/ 3248708 w 12671828"/>
                  <a:gd name="connsiteY11" fmla="*/ 2286778 h 2978252"/>
                  <a:gd name="connsiteX12" fmla="*/ 3978282 w 12671828"/>
                  <a:gd name="connsiteY12" fmla="*/ 2208956 h 2978252"/>
                  <a:gd name="connsiteX13" fmla="*/ 4182563 w 12671828"/>
                  <a:gd name="connsiteY13" fmla="*/ 2354871 h 2978252"/>
                  <a:gd name="connsiteX14" fmla="*/ 4591125 w 12671828"/>
                  <a:gd name="connsiteY14" fmla="*/ 2306233 h 2978252"/>
                  <a:gd name="connsiteX15" fmla="*/ 5330427 w 12671828"/>
                  <a:gd name="connsiteY15" fmla="*/ 2364599 h 2978252"/>
                  <a:gd name="connsiteX16" fmla="*/ 5748716 w 12671828"/>
                  <a:gd name="connsiteY16" fmla="*/ 2325688 h 2978252"/>
                  <a:gd name="connsiteX17" fmla="*/ 6118367 w 12671828"/>
                  <a:gd name="connsiteY17" fmla="*/ 2354871 h 2978252"/>
                  <a:gd name="connsiteX18" fmla="*/ 6176733 w 12671828"/>
                  <a:gd name="connsiteY18" fmla="*/ 2354871 h 2978252"/>
                  <a:gd name="connsiteX19" fmla="*/ 6186461 w 12671828"/>
                  <a:gd name="connsiteY19" fmla="*/ 2374327 h 2978252"/>
                  <a:gd name="connsiteX20" fmla="*/ 6128095 w 12671828"/>
                  <a:gd name="connsiteY20" fmla="*/ 2422965 h 2978252"/>
                  <a:gd name="connsiteX21" fmla="*/ 5943270 w 12671828"/>
                  <a:gd name="connsiteY21" fmla="*/ 2520242 h 2978252"/>
                  <a:gd name="connsiteX22" fmla="*/ 5797355 w 12671828"/>
                  <a:gd name="connsiteY22" fmla="*/ 2636973 h 2978252"/>
                  <a:gd name="connsiteX23" fmla="*/ 5904359 w 12671828"/>
                  <a:gd name="connsiteY23" fmla="*/ 2724522 h 2978252"/>
                  <a:gd name="connsiteX24" fmla="*/ 6828487 w 12671828"/>
                  <a:gd name="connsiteY24" fmla="*/ 2753705 h 2978252"/>
                  <a:gd name="connsiteX25" fmla="*/ 6828487 w 12671828"/>
                  <a:gd name="connsiteY25" fmla="*/ 2520242 h 2978252"/>
                  <a:gd name="connsiteX26" fmla="*/ 6731210 w 12671828"/>
                  <a:gd name="connsiteY26" fmla="*/ 2452148 h 2978252"/>
                  <a:gd name="connsiteX27" fmla="*/ 6711755 w 12671828"/>
                  <a:gd name="connsiteY27" fmla="*/ 2384054 h 2978252"/>
                  <a:gd name="connsiteX28" fmla="*/ 6857670 w 12671828"/>
                  <a:gd name="connsiteY28" fmla="*/ 2345144 h 2978252"/>
                  <a:gd name="connsiteX29" fmla="*/ 7558061 w 12671828"/>
                  <a:gd name="connsiteY29" fmla="*/ 2354871 h 2978252"/>
                  <a:gd name="connsiteX30" fmla="*/ 8978299 w 12671828"/>
                  <a:gd name="connsiteY30" fmla="*/ 2101952 h 2978252"/>
                  <a:gd name="connsiteX31" fmla="*/ 9124214 w 12671828"/>
                  <a:gd name="connsiteY31" fmla="*/ 1382105 h 2978252"/>
                  <a:gd name="connsiteX32" fmla="*/ 9163125 w 12671828"/>
                  <a:gd name="connsiteY32" fmla="*/ 574710 h 2978252"/>
                  <a:gd name="connsiteX33" fmla="*/ 9133942 w 12671828"/>
                  <a:gd name="connsiteY33" fmla="*/ 224514 h 2978252"/>
                  <a:gd name="connsiteX34" fmla="*/ 9056121 w 12671828"/>
                  <a:gd name="connsiteY34" fmla="*/ 68871 h 2978252"/>
                  <a:gd name="connsiteX35" fmla="*/ 9046393 w 12671828"/>
                  <a:gd name="connsiteY35" fmla="*/ 68871 h 2978252"/>
                  <a:gd name="connsiteX36" fmla="*/ 9075576 w 12671828"/>
                  <a:gd name="connsiteY36" fmla="*/ 20233 h 2978252"/>
                  <a:gd name="connsiteX37" fmla="*/ 9153397 w 12671828"/>
                  <a:gd name="connsiteY37" fmla="*/ 10505 h 2978252"/>
                  <a:gd name="connsiteX38" fmla="*/ 9338223 w 12671828"/>
                  <a:gd name="connsiteY38" fmla="*/ 20233 h 2978252"/>
                  <a:gd name="connsiteX39" fmla="*/ 9941338 w 12671828"/>
                  <a:gd name="connsiteY39" fmla="*/ 243969 h 2978252"/>
                  <a:gd name="connsiteX40" fmla="*/ 10846010 w 12671828"/>
                  <a:gd name="connsiteY40" fmla="*/ 195331 h 2978252"/>
                  <a:gd name="connsiteX41" fmla="*/ 11799321 w 12671828"/>
                  <a:gd name="connsiteY41" fmla="*/ 146693 h 2978252"/>
                  <a:gd name="connsiteX42" fmla="*/ 12412163 w 12671828"/>
                  <a:gd name="connsiteY42" fmla="*/ 146693 h 2978252"/>
                  <a:gd name="connsiteX43" fmla="*/ 12567806 w 12671828"/>
                  <a:gd name="connsiteY43" fmla="*/ 321790 h 2978252"/>
                  <a:gd name="connsiteX44" fmla="*/ 12548350 w 12671828"/>
                  <a:gd name="connsiteY44" fmla="*/ 1284829 h 2978252"/>
                  <a:gd name="connsiteX45" fmla="*/ 12587261 w 12671828"/>
                  <a:gd name="connsiteY45" fmla="*/ 2743978 h 2978252"/>
                  <a:gd name="connsiteX46" fmla="*/ 12558078 w 12671828"/>
                  <a:gd name="connsiteY46" fmla="*/ 2831527 h 2978252"/>
                  <a:gd name="connsiteX47" fmla="*/ 11167023 w 12671828"/>
                  <a:gd name="connsiteY47" fmla="*/ 2909348 h 2978252"/>
                  <a:gd name="connsiteX48" fmla="*/ 6828487 w 12671828"/>
                  <a:gd name="connsiteY48" fmla="*/ 2919076 h 2978252"/>
                  <a:gd name="connsiteX49" fmla="*/ 3501627 w 12671828"/>
                  <a:gd name="connsiteY49" fmla="*/ 2977442 h 2978252"/>
                  <a:gd name="connsiteX50" fmla="*/ 262316 w 12671828"/>
                  <a:gd name="connsiteY50" fmla="*/ 2870437 h 2978252"/>
                  <a:gd name="connsiteX51" fmla="*/ 184495 w 12671828"/>
                  <a:gd name="connsiteY51" fmla="*/ 2646701 h 2978252"/>
                  <a:gd name="connsiteX52" fmla="*/ 135857 w 12671828"/>
                  <a:gd name="connsiteY52" fmla="*/ 1265373 h 2978252"/>
                  <a:gd name="connsiteX53" fmla="*/ 155312 w 12671828"/>
                  <a:gd name="connsiteY53" fmla="*/ 263424 h 297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671828" h="2978252">
                    <a:moveTo>
                      <a:pt x="155312" y="263424"/>
                    </a:moveTo>
                    <a:cubicBezTo>
                      <a:pt x="231512" y="93190"/>
                      <a:pt x="338517" y="248833"/>
                      <a:pt x="593057" y="243969"/>
                    </a:cubicBezTo>
                    <a:cubicBezTo>
                      <a:pt x="847597" y="239105"/>
                      <a:pt x="1338844" y="240727"/>
                      <a:pt x="1682555" y="234242"/>
                    </a:cubicBezTo>
                    <a:cubicBezTo>
                      <a:pt x="2026266" y="227757"/>
                      <a:pt x="2655321" y="205059"/>
                      <a:pt x="2655321" y="205059"/>
                    </a:cubicBezTo>
                    <a:cubicBezTo>
                      <a:pt x="2916346" y="198574"/>
                      <a:pt x="3050912" y="193710"/>
                      <a:pt x="3248708" y="195331"/>
                    </a:cubicBezTo>
                    <a:cubicBezTo>
                      <a:pt x="3446504" y="196952"/>
                      <a:pt x="3842095" y="214786"/>
                      <a:pt x="3842095" y="214786"/>
                    </a:cubicBezTo>
                    <a:cubicBezTo>
                      <a:pt x="3945857" y="218029"/>
                      <a:pt x="3871278" y="214786"/>
                      <a:pt x="3871278" y="214786"/>
                    </a:cubicBezTo>
                    <a:cubicBezTo>
                      <a:pt x="3872899" y="219650"/>
                      <a:pt x="3924781" y="230999"/>
                      <a:pt x="3851823" y="243969"/>
                    </a:cubicBezTo>
                    <a:cubicBezTo>
                      <a:pt x="3778866" y="256939"/>
                      <a:pt x="3537295" y="252075"/>
                      <a:pt x="3433533" y="292607"/>
                    </a:cubicBezTo>
                    <a:cubicBezTo>
                      <a:pt x="3329771" y="333139"/>
                      <a:pt x="3269785" y="349352"/>
                      <a:pt x="3229253" y="487161"/>
                    </a:cubicBezTo>
                    <a:cubicBezTo>
                      <a:pt x="3188721" y="624970"/>
                      <a:pt x="3187100" y="819523"/>
                      <a:pt x="3190342" y="1119459"/>
                    </a:cubicBezTo>
                    <a:cubicBezTo>
                      <a:pt x="3193584" y="1419395"/>
                      <a:pt x="3117385" y="2105195"/>
                      <a:pt x="3248708" y="2286778"/>
                    </a:cubicBezTo>
                    <a:cubicBezTo>
                      <a:pt x="3380031" y="2468361"/>
                      <a:pt x="3822640" y="2197607"/>
                      <a:pt x="3978282" y="2208956"/>
                    </a:cubicBezTo>
                    <a:cubicBezTo>
                      <a:pt x="4133925" y="2220305"/>
                      <a:pt x="4080422" y="2338658"/>
                      <a:pt x="4182563" y="2354871"/>
                    </a:cubicBezTo>
                    <a:cubicBezTo>
                      <a:pt x="4284704" y="2371084"/>
                      <a:pt x="4399814" y="2304612"/>
                      <a:pt x="4591125" y="2306233"/>
                    </a:cubicBezTo>
                    <a:cubicBezTo>
                      <a:pt x="4782436" y="2307854"/>
                      <a:pt x="5137495" y="2361357"/>
                      <a:pt x="5330427" y="2364599"/>
                    </a:cubicBezTo>
                    <a:cubicBezTo>
                      <a:pt x="5523359" y="2367841"/>
                      <a:pt x="5617393" y="2327309"/>
                      <a:pt x="5748716" y="2325688"/>
                    </a:cubicBezTo>
                    <a:cubicBezTo>
                      <a:pt x="5880039" y="2324067"/>
                      <a:pt x="6047031" y="2350007"/>
                      <a:pt x="6118367" y="2354871"/>
                    </a:cubicBezTo>
                    <a:cubicBezTo>
                      <a:pt x="6189703" y="2359735"/>
                      <a:pt x="6176733" y="2354871"/>
                      <a:pt x="6176733" y="2354871"/>
                    </a:cubicBezTo>
                    <a:cubicBezTo>
                      <a:pt x="6188082" y="2358114"/>
                      <a:pt x="6194567" y="2362978"/>
                      <a:pt x="6186461" y="2374327"/>
                    </a:cubicBezTo>
                    <a:cubicBezTo>
                      <a:pt x="6178355" y="2385676"/>
                      <a:pt x="6168627" y="2398646"/>
                      <a:pt x="6128095" y="2422965"/>
                    </a:cubicBezTo>
                    <a:cubicBezTo>
                      <a:pt x="6087563" y="2447284"/>
                      <a:pt x="5998393" y="2484574"/>
                      <a:pt x="5943270" y="2520242"/>
                    </a:cubicBezTo>
                    <a:cubicBezTo>
                      <a:pt x="5888147" y="2555910"/>
                      <a:pt x="5803840" y="2602926"/>
                      <a:pt x="5797355" y="2636973"/>
                    </a:cubicBezTo>
                    <a:cubicBezTo>
                      <a:pt x="5790870" y="2671020"/>
                      <a:pt x="5732504" y="2705067"/>
                      <a:pt x="5904359" y="2724522"/>
                    </a:cubicBezTo>
                    <a:cubicBezTo>
                      <a:pt x="6076214" y="2743977"/>
                      <a:pt x="6674466" y="2787752"/>
                      <a:pt x="6828487" y="2753705"/>
                    </a:cubicBezTo>
                    <a:cubicBezTo>
                      <a:pt x="6982508" y="2719658"/>
                      <a:pt x="6844700" y="2570502"/>
                      <a:pt x="6828487" y="2520242"/>
                    </a:cubicBezTo>
                    <a:cubicBezTo>
                      <a:pt x="6812274" y="2469983"/>
                      <a:pt x="6750665" y="2474846"/>
                      <a:pt x="6731210" y="2452148"/>
                    </a:cubicBezTo>
                    <a:cubicBezTo>
                      <a:pt x="6711755" y="2429450"/>
                      <a:pt x="6690678" y="2401888"/>
                      <a:pt x="6711755" y="2384054"/>
                    </a:cubicBezTo>
                    <a:cubicBezTo>
                      <a:pt x="6732832" y="2366220"/>
                      <a:pt x="6716619" y="2350008"/>
                      <a:pt x="6857670" y="2345144"/>
                    </a:cubicBezTo>
                    <a:cubicBezTo>
                      <a:pt x="6998721" y="2340280"/>
                      <a:pt x="7204623" y="2395403"/>
                      <a:pt x="7558061" y="2354871"/>
                    </a:cubicBezTo>
                    <a:cubicBezTo>
                      <a:pt x="7911499" y="2314339"/>
                      <a:pt x="8717274" y="2264080"/>
                      <a:pt x="8978299" y="2101952"/>
                    </a:cubicBezTo>
                    <a:cubicBezTo>
                      <a:pt x="9239324" y="1939824"/>
                      <a:pt x="9093410" y="1636645"/>
                      <a:pt x="9124214" y="1382105"/>
                    </a:cubicBezTo>
                    <a:cubicBezTo>
                      <a:pt x="9155018" y="1127565"/>
                      <a:pt x="9161504" y="767642"/>
                      <a:pt x="9163125" y="574710"/>
                    </a:cubicBezTo>
                    <a:cubicBezTo>
                      <a:pt x="9164746" y="381778"/>
                      <a:pt x="9151776" y="308820"/>
                      <a:pt x="9133942" y="224514"/>
                    </a:cubicBezTo>
                    <a:cubicBezTo>
                      <a:pt x="9116108" y="140208"/>
                      <a:pt x="9056121" y="68871"/>
                      <a:pt x="9056121" y="68871"/>
                    </a:cubicBezTo>
                    <a:cubicBezTo>
                      <a:pt x="9041530" y="42930"/>
                      <a:pt x="9043151" y="76977"/>
                      <a:pt x="9046393" y="68871"/>
                    </a:cubicBezTo>
                    <a:cubicBezTo>
                      <a:pt x="9049635" y="60765"/>
                      <a:pt x="9057742" y="29961"/>
                      <a:pt x="9075576" y="20233"/>
                    </a:cubicBezTo>
                    <a:cubicBezTo>
                      <a:pt x="9093410" y="10505"/>
                      <a:pt x="9109623" y="10505"/>
                      <a:pt x="9153397" y="10505"/>
                    </a:cubicBezTo>
                    <a:cubicBezTo>
                      <a:pt x="9197171" y="10505"/>
                      <a:pt x="9206900" y="-18678"/>
                      <a:pt x="9338223" y="20233"/>
                    </a:cubicBezTo>
                    <a:cubicBezTo>
                      <a:pt x="9469546" y="59144"/>
                      <a:pt x="9690040" y="214786"/>
                      <a:pt x="9941338" y="243969"/>
                    </a:cubicBezTo>
                    <a:cubicBezTo>
                      <a:pt x="10192636" y="273152"/>
                      <a:pt x="10846010" y="195331"/>
                      <a:pt x="10846010" y="195331"/>
                    </a:cubicBezTo>
                    <a:lnTo>
                      <a:pt x="11799321" y="146693"/>
                    </a:lnTo>
                    <a:cubicBezTo>
                      <a:pt x="12060346" y="138587"/>
                      <a:pt x="12284082" y="117510"/>
                      <a:pt x="12412163" y="146693"/>
                    </a:cubicBezTo>
                    <a:cubicBezTo>
                      <a:pt x="12540244" y="175876"/>
                      <a:pt x="12545108" y="132101"/>
                      <a:pt x="12567806" y="321790"/>
                    </a:cubicBezTo>
                    <a:cubicBezTo>
                      <a:pt x="12590504" y="511479"/>
                      <a:pt x="12545108" y="881131"/>
                      <a:pt x="12548350" y="1284829"/>
                    </a:cubicBezTo>
                    <a:cubicBezTo>
                      <a:pt x="12551593" y="1688527"/>
                      <a:pt x="12585640" y="2486195"/>
                      <a:pt x="12587261" y="2743978"/>
                    </a:cubicBezTo>
                    <a:cubicBezTo>
                      <a:pt x="12588882" y="3001761"/>
                      <a:pt x="12794784" y="2803965"/>
                      <a:pt x="12558078" y="2831527"/>
                    </a:cubicBezTo>
                    <a:cubicBezTo>
                      <a:pt x="12321372" y="2859089"/>
                      <a:pt x="12121955" y="2894757"/>
                      <a:pt x="11167023" y="2909348"/>
                    </a:cubicBezTo>
                    <a:cubicBezTo>
                      <a:pt x="10212091" y="2923939"/>
                      <a:pt x="6828487" y="2919076"/>
                      <a:pt x="6828487" y="2919076"/>
                    </a:cubicBezTo>
                    <a:cubicBezTo>
                      <a:pt x="5550921" y="2930425"/>
                      <a:pt x="4595989" y="2985548"/>
                      <a:pt x="3501627" y="2977442"/>
                    </a:cubicBezTo>
                    <a:cubicBezTo>
                      <a:pt x="2407265" y="2969336"/>
                      <a:pt x="815171" y="2925561"/>
                      <a:pt x="262316" y="2870437"/>
                    </a:cubicBezTo>
                    <a:cubicBezTo>
                      <a:pt x="-290539" y="2815313"/>
                      <a:pt x="205571" y="2914212"/>
                      <a:pt x="184495" y="2646701"/>
                    </a:cubicBezTo>
                    <a:cubicBezTo>
                      <a:pt x="163419" y="2379190"/>
                      <a:pt x="140721" y="1657722"/>
                      <a:pt x="135857" y="1265373"/>
                    </a:cubicBezTo>
                    <a:cubicBezTo>
                      <a:pt x="130993" y="873024"/>
                      <a:pt x="79112" y="433658"/>
                      <a:pt x="155312" y="263424"/>
                    </a:cubicBezTo>
                    <a:close/>
                  </a:path>
                </a:pathLst>
              </a:custGeom>
              <a:solidFill>
                <a:srgbClr val="FFF9D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0" name="Vrije vorm: vorm 9">
                <a:extLst>
                  <a:ext uri="{FF2B5EF4-FFF2-40B4-BE49-F238E27FC236}">
                    <a16:creationId xmlns:a16="http://schemas.microsoft.com/office/drawing/2014/main" id="{FE0CC230-F95D-6CDD-F603-A22EEB47B9DF}"/>
                  </a:ext>
                </a:extLst>
              </p:cNvPr>
              <p:cNvSpPr/>
              <p:nvPr/>
            </p:nvSpPr>
            <p:spPr>
              <a:xfrm>
                <a:off x="4808666" y="4750108"/>
                <a:ext cx="10497912" cy="2191198"/>
              </a:xfrm>
              <a:custGeom>
                <a:avLst/>
                <a:gdLst>
                  <a:gd name="connsiteX0" fmla="*/ 430010 w 2334200"/>
                  <a:gd name="connsiteY0" fmla="*/ 81199 h 2191198"/>
                  <a:gd name="connsiteX1" fmla="*/ 621078 w 2334200"/>
                  <a:gd name="connsiteY1" fmla="*/ 12961 h 2191198"/>
                  <a:gd name="connsiteX2" fmla="*/ 859914 w 2334200"/>
                  <a:gd name="connsiteY2" fmla="*/ 6137 h 2191198"/>
                  <a:gd name="connsiteX3" fmla="*/ 1460416 w 2334200"/>
                  <a:gd name="connsiteY3" fmla="*/ 81199 h 2191198"/>
                  <a:gd name="connsiteX4" fmla="*/ 1856201 w 2334200"/>
                  <a:gd name="connsiteY4" fmla="*/ 81199 h 2191198"/>
                  <a:gd name="connsiteX5" fmla="*/ 2224690 w 2334200"/>
                  <a:gd name="connsiteY5" fmla="*/ 74376 h 2191198"/>
                  <a:gd name="connsiteX6" fmla="*/ 2299753 w 2334200"/>
                  <a:gd name="connsiteY6" fmla="*/ 149438 h 2191198"/>
                  <a:gd name="connsiteX7" fmla="*/ 2306577 w 2334200"/>
                  <a:gd name="connsiteY7" fmla="*/ 1057014 h 2191198"/>
                  <a:gd name="connsiteX8" fmla="*/ 2306577 w 2334200"/>
                  <a:gd name="connsiteY8" fmla="*/ 1889528 h 2191198"/>
                  <a:gd name="connsiteX9" fmla="*/ 2299753 w 2334200"/>
                  <a:gd name="connsiteY9" fmla="*/ 2155659 h 2191198"/>
                  <a:gd name="connsiteX10" fmla="*/ 1863025 w 2334200"/>
                  <a:gd name="connsiteY10" fmla="*/ 2189779 h 2191198"/>
                  <a:gd name="connsiteX11" fmla="*/ 873562 w 2334200"/>
                  <a:gd name="connsiteY11" fmla="*/ 2169307 h 2191198"/>
                  <a:gd name="connsiteX12" fmla="*/ 518720 w 2334200"/>
                  <a:gd name="connsiteY12" fmla="*/ 2080596 h 2191198"/>
                  <a:gd name="connsiteX13" fmla="*/ 218469 w 2334200"/>
                  <a:gd name="connsiteY13" fmla="*/ 1514214 h 2191198"/>
                  <a:gd name="connsiteX14" fmla="*/ 105 w 2334200"/>
                  <a:gd name="connsiteY14" fmla="*/ 811355 h 2191198"/>
                  <a:gd name="connsiteX15" fmla="*/ 191174 w 2334200"/>
                  <a:gd name="connsiteY15" fmla="*/ 415570 h 2191198"/>
                  <a:gd name="connsiteX16" fmla="*/ 314004 w 2334200"/>
                  <a:gd name="connsiteY16" fmla="*/ 183558 h 2191198"/>
                  <a:gd name="connsiteX17" fmla="*/ 430010 w 2334200"/>
                  <a:gd name="connsiteY17" fmla="*/ 81199 h 219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34200" h="2191198">
                    <a:moveTo>
                      <a:pt x="430010" y="81199"/>
                    </a:moveTo>
                    <a:cubicBezTo>
                      <a:pt x="481189" y="52766"/>
                      <a:pt x="549428" y="25471"/>
                      <a:pt x="621078" y="12961"/>
                    </a:cubicBezTo>
                    <a:cubicBezTo>
                      <a:pt x="692728" y="451"/>
                      <a:pt x="720024" y="-5236"/>
                      <a:pt x="859914" y="6137"/>
                    </a:cubicBezTo>
                    <a:cubicBezTo>
                      <a:pt x="999804" y="17510"/>
                      <a:pt x="1294368" y="68689"/>
                      <a:pt x="1460416" y="81199"/>
                    </a:cubicBezTo>
                    <a:cubicBezTo>
                      <a:pt x="1626464" y="93709"/>
                      <a:pt x="1728822" y="82336"/>
                      <a:pt x="1856201" y="81199"/>
                    </a:cubicBezTo>
                    <a:cubicBezTo>
                      <a:pt x="1983580" y="80062"/>
                      <a:pt x="2150765" y="63003"/>
                      <a:pt x="2224690" y="74376"/>
                    </a:cubicBezTo>
                    <a:cubicBezTo>
                      <a:pt x="2298615" y="85749"/>
                      <a:pt x="2286105" y="-14335"/>
                      <a:pt x="2299753" y="149438"/>
                    </a:cubicBezTo>
                    <a:cubicBezTo>
                      <a:pt x="2313401" y="313211"/>
                      <a:pt x="2305440" y="766999"/>
                      <a:pt x="2306577" y="1057014"/>
                    </a:cubicBezTo>
                    <a:cubicBezTo>
                      <a:pt x="2307714" y="1347029"/>
                      <a:pt x="2306577" y="1889528"/>
                      <a:pt x="2306577" y="1889528"/>
                    </a:cubicBezTo>
                    <a:cubicBezTo>
                      <a:pt x="2305440" y="2072635"/>
                      <a:pt x="2373678" y="2105617"/>
                      <a:pt x="2299753" y="2155659"/>
                    </a:cubicBezTo>
                    <a:cubicBezTo>
                      <a:pt x="2225828" y="2205701"/>
                      <a:pt x="2100723" y="2187504"/>
                      <a:pt x="1863025" y="2189779"/>
                    </a:cubicBezTo>
                    <a:cubicBezTo>
                      <a:pt x="1625327" y="2192054"/>
                      <a:pt x="1097613" y="2187504"/>
                      <a:pt x="873562" y="2169307"/>
                    </a:cubicBezTo>
                    <a:cubicBezTo>
                      <a:pt x="649511" y="2151110"/>
                      <a:pt x="627902" y="2189778"/>
                      <a:pt x="518720" y="2080596"/>
                    </a:cubicBezTo>
                    <a:cubicBezTo>
                      <a:pt x="409538" y="1971414"/>
                      <a:pt x="304905" y="1725754"/>
                      <a:pt x="218469" y="1514214"/>
                    </a:cubicBezTo>
                    <a:cubicBezTo>
                      <a:pt x="132033" y="1302674"/>
                      <a:pt x="4654" y="994462"/>
                      <a:pt x="105" y="811355"/>
                    </a:cubicBezTo>
                    <a:cubicBezTo>
                      <a:pt x="-4444" y="628248"/>
                      <a:pt x="138858" y="520203"/>
                      <a:pt x="191174" y="415570"/>
                    </a:cubicBezTo>
                    <a:cubicBezTo>
                      <a:pt x="243490" y="310937"/>
                      <a:pt x="277610" y="239287"/>
                      <a:pt x="314004" y="183558"/>
                    </a:cubicBezTo>
                    <a:cubicBezTo>
                      <a:pt x="350398" y="127830"/>
                      <a:pt x="378831" y="109632"/>
                      <a:pt x="430010" y="81199"/>
                    </a:cubicBezTo>
                    <a:close/>
                  </a:path>
                </a:pathLst>
              </a:custGeom>
              <a:solidFill>
                <a:srgbClr val="FFF9D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grpSp>
      <p:pic>
        <p:nvPicPr>
          <p:cNvPr id="11" name="Afbeelding 10">
            <a:extLst>
              <a:ext uri="{FF2B5EF4-FFF2-40B4-BE49-F238E27FC236}">
                <a16:creationId xmlns:a16="http://schemas.microsoft.com/office/drawing/2014/main" id="{7C3261E6-9DF4-63AC-BD5D-A02EE70811C1}"/>
              </a:ext>
            </a:extLst>
          </p:cNvPr>
          <p:cNvPicPr>
            <a:picLocks noChangeAspect="1"/>
          </p:cNvPicPr>
          <p:nvPr/>
        </p:nvPicPr>
        <p:blipFill>
          <a:blip r:embed="rId3"/>
          <a:stretch>
            <a:fillRect/>
          </a:stretch>
        </p:blipFill>
        <p:spPr>
          <a:xfrm>
            <a:off x="9047025" y="6169027"/>
            <a:ext cx="2712778" cy="306548"/>
          </a:xfrm>
          <a:prstGeom prst="rect">
            <a:avLst/>
          </a:prstGeom>
        </p:spPr>
      </p:pic>
      <p:pic>
        <p:nvPicPr>
          <p:cNvPr id="9" name="Picture 8">
            <a:extLst>
              <a:ext uri="{FF2B5EF4-FFF2-40B4-BE49-F238E27FC236}">
                <a16:creationId xmlns:a16="http://schemas.microsoft.com/office/drawing/2014/main" id="{23BD76E4-5D50-59B9-8CC8-56C04AEC4BA3}"/>
              </a:ext>
            </a:extLst>
          </p:cNvPr>
          <p:cNvPicPr>
            <a:picLocks noChangeAspect="1"/>
          </p:cNvPicPr>
          <p:nvPr/>
        </p:nvPicPr>
        <p:blipFill>
          <a:blip r:embed="rId4"/>
          <a:srcRect l="267" r="14400" b="15150"/>
          <a:stretch>
            <a:fillRect/>
          </a:stretch>
        </p:blipFill>
        <p:spPr>
          <a:xfrm>
            <a:off x="411480" y="2854960"/>
            <a:ext cx="3810003" cy="3791589"/>
          </a:xfrm>
          <a:prstGeom prst="rect">
            <a:avLst/>
          </a:prstGeom>
        </p:spPr>
      </p:pic>
    </p:spTree>
    <p:extLst>
      <p:ext uri="{BB962C8B-B14F-4D97-AF65-F5344CB8AC3E}">
        <p14:creationId xmlns:p14="http://schemas.microsoft.com/office/powerpoint/2010/main" val="901684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E4750F-D6D0-A216-EC48-3C10B7046E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D9C81C-1318-A5C4-CFB8-BDCB7CC9529D}"/>
              </a:ext>
            </a:extLst>
          </p:cNvPr>
          <p:cNvSpPr>
            <a:spLocks noGrp="1"/>
          </p:cNvSpPr>
          <p:nvPr>
            <p:ph type="title"/>
          </p:nvPr>
        </p:nvSpPr>
        <p:spPr/>
        <p:txBody>
          <a:bodyPr/>
          <a:lstStyle/>
          <a:p>
            <a:r>
              <a:rPr lang="en-US"/>
              <a:t>Brede intake in de context van flex </a:t>
            </a:r>
          </a:p>
        </p:txBody>
      </p:sp>
      <p:pic>
        <p:nvPicPr>
          <p:cNvPr id="4" name="Content Placeholder 3">
            <a:extLst>
              <a:ext uri="{FF2B5EF4-FFF2-40B4-BE49-F238E27FC236}">
                <a16:creationId xmlns:a16="http://schemas.microsoft.com/office/drawing/2014/main" id="{3AC6D533-269D-8EDF-6C30-97253D7BBFC5}"/>
              </a:ext>
            </a:extLst>
          </p:cNvPr>
          <p:cNvPicPr>
            <a:picLocks noGrp="1" noChangeAspect="1"/>
          </p:cNvPicPr>
          <p:nvPr>
            <p:ph idx="1"/>
          </p:nvPr>
        </p:nvPicPr>
        <p:blipFill>
          <a:blip r:embed="rId2"/>
          <a:stretch>
            <a:fillRect/>
          </a:stretch>
        </p:blipFill>
        <p:spPr>
          <a:xfrm>
            <a:off x="1227727" y="1825625"/>
            <a:ext cx="9736545" cy="4351338"/>
          </a:xfrm>
          <a:prstGeom prst="rect">
            <a:avLst/>
          </a:prstGeom>
        </p:spPr>
      </p:pic>
    </p:spTree>
    <p:extLst>
      <p:ext uri="{BB962C8B-B14F-4D97-AF65-F5344CB8AC3E}">
        <p14:creationId xmlns:p14="http://schemas.microsoft.com/office/powerpoint/2010/main" val="40143049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BE6E5-4ACE-4B24-B496-EBD4ED8063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B353AE-7E6F-F694-A0D3-4ADA58824485}"/>
              </a:ext>
            </a:extLst>
          </p:cNvPr>
          <p:cNvSpPr>
            <a:spLocks noGrp="1"/>
          </p:cNvSpPr>
          <p:nvPr>
            <p:ph type="title"/>
          </p:nvPr>
        </p:nvSpPr>
        <p:spPr/>
        <p:txBody>
          <a:bodyPr/>
          <a:lstStyle/>
          <a:p>
            <a:r>
              <a:rPr lang="en-US" err="1"/>
              <a:t>Vrijstellingen</a:t>
            </a:r>
            <a:r>
              <a:rPr lang="en-US"/>
              <a:t> </a:t>
            </a:r>
            <a:r>
              <a:rPr lang="en-US" err="1"/>
              <a:t>en</a:t>
            </a:r>
            <a:r>
              <a:rPr lang="en-US"/>
              <a:t> </a:t>
            </a:r>
            <a:r>
              <a:rPr lang="en-US" err="1"/>
              <a:t>valideringen</a:t>
            </a:r>
            <a:r>
              <a:rPr lang="en-US"/>
              <a:t> – EVK's </a:t>
            </a:r>
            <a:r>
              <a:rPr lang="en-US" err="1"/>
              <a:t>en</a:t>
            </a:r>
            <a:r>
              <a:rPr lang="en-US"/>
              <a:t> EVC's</a:t>
            </a:r>
          </a:p>
        </p:txBody>
      </p:sp>
      <p:graphicFrame>
        <p:nvGraphicFramePr>
          <p:cNvPr id="4" name="Tijdelijke aanduiding voor inhoud 2">
            <a:extLst>
              <a:ext uri="{FF2B5EF4-FFF2-40B4-BE49-F238E27FC236}">
                <a16:creationId xmlns:a16="http://schemas.microsoft.com/office/drawing/2014/main" id="{A72A8D54-EB49-9E1B-C17E-2C248E635987}"/>
              </a:ext>
            </a:extLst>
          </p:cNvPr>
          <p:cNvGraphicFramePr>
            <a:graphicFrameLocks noGrp="1"/>
          </p:cNvGraphicFramePr>
          <p:nvPr/>
        </p:nvGraphicFramePr>
        <p:xfrm>
          <a:off x="1297040" y="2456282"/>
          <a:ext cx="10753200" cy="378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27611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4F157-B153-4353-068C-20E792F640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173EED-46A3-F897-3520-C7D4253AEF6D}"/>
              </a:ext>
            </a:extLst>
          </p:cNvPr>
          <p:cNvSpPr>
            <a:spLocks noGrp="1"/>
          </p:cNvSpPr>
          <p:nvPr>
            <p:ph type="title"/>
          </p:nvPr>
        </p:nvSpPr>
        <p:spPr/>
        <p:txBody>
          <a:bodyPr/>
          <a:lstStyle/>
          <a:p>
            <a:r>
              <a:rPr lang="en-US" err="1"/>
              <a:t>Enkele</a:t>
            </a:r>
            <a:r>
              <a:rPr lang="en-US"/>
              <a:t> </a:t>
            </a:r>
            <a:r>
              <a:rPr lang="en-US" err="1"/>
              <a:t>casuïstieken</a:t>
            </a:r>
          </a:p>
        </p:txBody>
      </p:sp>
      <p:sp>
        <p:nvSpPr>
          <p:cNvPr id="4" name="Titel 1">
            <a:extLst>
              <a:ext uri="{FF2B5EF4-FFF2-40B4-BE49-F238E27FC236}">
                <a16:creationId xmlns:a16="http://schemas.microsoft.com/office/drawing/2014/main" id="{6CA27949-0632-9956-776E-47B61700BCB4}"/>
              </a:ext>
            </a:extLst>
          </p:cNvPr>
          <p:cNvSpPr>
            <a:spLocks noGrp="1"/>
          </p:cNvSpPr>
          <p:nvPr/>
        </p:nvSpPr>
        <p:spPr>
          <a:xfrm>
            <a:off x="2022982" y="1746746"/>
            <a:ext cx="9560010" cy="1034063"/>
          </a:xfrm>
          <a:prstGeom prst="rect">
            <a:avLst/>
          </a:prstGeom>
        </p:spPr>
        <p:txBody>
          <a:bodyPr vert="horz" lIns="91440" tIns="45720" rIns="91440" bIns="45720" rtlCol="0" anchor="t">
            <a:normAutofit fontScale="82500" lnSpcReduction="10000"/>
          </a:bodyPr>
          <a:lstStyle>
            <a:lvl1pPr algn="l" defTabSz="914400" rtl="0" eaLnBrk="1" latinLnBrk="0" hangingPunct="1">
              <a:lnSpc>
                <a:spcPct val="90000"/>
              </a:lnSpc>
              <a:spcBef>
                <a:spcPct val="0"/>
              </a:spcBef>
              <a:buNone/>
              <a:defRPr sz="4600" b="0" kern="1200" spc="30" baseline="0">
                <a:solidFill>
                  <a:srgbClr val="E30613"/>
                </a:solidFill>
                <a:latin typeface="Noto Sans ExtCond Blk" panose="020B0A06040504020204" pitchFamily="34"/>
                <a:ea typeface="+mj-ea"/>
                <a:cs typeface="Ropa Soft PTT Black" panose="020B0A04020101010102" pitchFamily="34" charset="0"/>
              </a:defRPr>
            </a:lvl1pPr>
          </a:lstStyle>
          <a:p>
            <a:r>
              <a:rPr lang="nl-NL" b="1">
                <a:latin typeface="Noto Sans ExtCond Blk"/>
              </a:rPr>
              <a:t>Casus: </a:t>
            </a:r>
            <a:r>
              <a:rPr lang="nl-NL">
                <a:latin typeface="Noto Sans ExtCond Blk"/>
              </a:rPr>
              <a:t>Student met onderbroken PABO-traject</a:t>
            </a:r>
            <a:br>
              <a:rPr lang="nl-NL"/>
            </a:br>
            <a:endParaRPr lang="nl-NL"/>
          </a:p>
        </p:txBody>
      </p:sp>
      <p:sp>
        <p:nvSpPr>
          <p:cNvPr id="5" name="Ondertitel 2">
            <a:extLst>
              <a:ext uri="{FF2B5EF4-FFF2-40B4-BE49-F238E27FC236}">
                <a16:creationId xmlns:a16="http://schemas.microsoft.com/office/drawing/2014/main" id="{6BD675F6-7701-9AD4-A02E-CA9D8D8817BA}"/>
              </a:ext>
            </a:extLst>
          </p:cNvPr>
          <p:cNvSpPr>
            <a:spLocks noGrp="1"/>
          </p:cNvSpPr>
          <p:nvPr/>
        </p:nvSpPr>
        <p:spPr>
          <a:xfrm>
            <a:off x="2022982" y="2985925"/>
            <a:ext cx="9560010" cy="3234992"/>
          </a:xfrm>
          <a:prstGeom prst="rect">
            <a:avLst/>
          </a:prstGeom>
        </p:spPr>
        <p:txBody>
          <a:bodyPr vert="horz" lIns="91440" tIns="45720" rIns="91440" bIns="45720" rtlCol="0" anchor="t">
            <a:normAutofit fontScale="47500" lnSpcReduction="20000"/>
          </a:bodyPr>
          <a:lstStyle>
            <a:lvl1pPr marL="342900" indent="-342900" algn="l" defTabSz="914400" rtl="0" eaLnBrk="1" latinLnBrk="0" hangingPunct="1">
              <a:lnSpc>
                <a:spcPct val="90000"/>
              </a:lnSpc>
              <a:spcBef>
                <a:spcPts val="1000"/>
              </a:spcBef>
              <a:buFont typeface="Arial" panose="020B0604020202020204" pitchFamily="34" charset="0"/>
              <a:buChar char="•"/>
              <a:defRPr sz="2800" kern="1200" spc="-2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nl-NL" b="1"/>
              <a:t>Achtergrond:</a:t>
            </a:r>
            <a:br>
              <a:rPr lang="nl-NL"/>
            </a:br>
            <a:r>
              <a:rPr lang="nl-NL"/>
              <a:t>De student is 25 jaar en heeft een mbo-opleiding Onderwijsassistent afgerond in 2019. Daarna heeft zij een </a:t>
            </a:r>
            <a:r>
              <a:rPr lang="nl-NL" err="1"/>
              <a:t>Associate</a:t>
            </a:r>
            <a:r>
              <a:rPr lang="nl-NL"/>
              <a:t> </a:t>
            </a:r>
            <a:r>
              <a:rPr lang="nl-NL" err="1"/>
              <a:t>Degree</a:t>
            </a:r>
            <a:r>
              <a:rPr lang="nl-NL"/>
              <a:t> Pedagogisch Educatief Professional (AD-PEP) behaald in 2022. Vervolgens is zij gestart met een verkort PABO-traject, met de intentie om dit in twee jaar af te ronden. Door persoonlijke omstandigheden en onvoldoende begeleiding heeft zij het traject niet kunnen voltooien, ondanks drie jaar inspanning.</a:t>
            </a:r>
            <a:endParaRPr lang="en-US">
              <a:ea typeface="Calibri" panose="020F0502020204030204"/>
              <a:cs typeface="Calibri" panose="020F0502020204030204"/>
            </a:endParaRPr>
          </a:p>
          <a:p>
            <a:pPr marL="0" indent="0">
              <a:buNone/>
            </a:pPr>
            <a:r>
              <a:rPr lang="nl-NL" b="1"/>
              <a:t>Ervaring:</a:t>
            </a:r>
            <a:endParaRPr lang="nl-NL"/>
          </a:p>
          <a:p>
            <a:pPr algn="l"/>
            <a:r>
              <a:rPr lang="nl-NL" sz="2300"/>
              <a:t>Afgestudeerd als onderwijsassistent (mbo).</a:t>
            </a:r>
            <a:endParaRPr lang="nl-NL" sz="2300" spc="0">
              <a:ea typeface="Calibri"/>
              <a:cs typeface="Calibri"/>
            </a:endParaRPr>
          </a:p>
          <a:p>
            <a:pPr algn="l"/>
            <a:r>
              <a:rPr lang="nl-NL" sz="2300"/>
              <a:t>AD-PEP afgerond.</a:t>
            </a:r>
            <a:endParaRPr lang="nl-NL" sz="2300" spc="0">
              <a:ea typeface="Calibri"/>
              <a:cs typeface="Calibri"/>
            </a:endParaRPr>
          </a:p>
          <a:p>
            <a:pPr algn="l"/>
            <a:r>
              <a:rPr lang="nl-NL" sz="2300"/>
              <a:t>Drie jaar ervaring met PABO-studie, inclusief stages en vakken.</a:t>
            </a:r>
            <a:endParaRPr lang="nl-NL" sz="2300" spc="0">
              <a:ea typeface="Calibri"/>
              <a:cs typeface="Calibri"/>
            </a:endParaRPr>
          </a:p>
          <a:p>
            <a:pPr algn="l"/>
            <a:r>
              <a:rPr lang="nl-NL" sz="2300"/>
              <a:t>Sinds september werkzaam op een basisschool in een nieuwe functie.</a:t>
            </a:r>
            <a:endParaRPr lang="nl-NL" sz="2300" spc="0">
              <a:ea typeface="Calibri"/>
              <a:cs typeface="Calibri"/>
            </a:endParaRPr>
          </a:p>
          <a:p>
            <a:pPr marL="0" indent="0">
              <a:buNone/>
            </a:pPr>
            <a:endParaRPr lang="nl-NL" b="1"/>
          </a:p>
          <a:p>
            <a:pPr marL="0" indent="0">
              <a:buNone/>
            </a:pPr>
            <a:r>
              <a:rPr lang="nl-NL" b="1"/>
              <a:t>Huidige situatie en vraag:</a:t>
            </a:r>
            <a:br>
              <a:rPr lang="nl-NL"/>
            </a:br>
            <a:r>
              <a:rPr lang="nl-NL"/>
              <a:t>De student wil onderzoeken of zij haar PABO-opleiding kan afronden via een maatwerktraject bij ons. Toen ze kwam werken op  haar huidige werkplek had ze niet de intentie om haar pabo opleiding nog af te maken. Vanwege zoveel enthousiaste opmerkingen van haar collega’s en na een gesprek met haar directrice is ze toch gaan twijfelen aan deze keus..</a:t>
            </a:r>
          </a:p>
          <a:p>
            <a:endParaRPr lang="nl-NL"/>
          </a:p>
        </p:txBody>
      </p:sp>
    </p:spTree>
    <p:extLst>
      <p:ext uri="{BB962C8B-B14F-4D97-AF65-F5344CB8AC3E}">
        <p14:creationId xmlns:p14="http://schemas.microsoft.com/office/powerpoint/2010/main" val="35615202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26F8A2-1365-63F6-A70B-B1689EEF4F29}"/>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19A9DD2B-0F66-086C-0B5E-262ABDE8BDF9}"/>
              </a:ext>
            </a:extLst>
          </p:cNvPr>
          <p:cNvSpPr>
            <a:spLocks noGrp="1"/>
          </p:cNvSpPr>
          <p:nvPr/>
        </p:nvSpPr>
        <p:spPr>
          <a:xfrm>
            <a:off x="2022982" y="1746746"/>
            <a:ext cx="9560010" cy="1034063"/>
          </a:xfrm>
          <a:prstGeom prst="rect">
            <a:avLst/>
          </a:prstGeom>
        </p:spPr>
        <p:txBody>
          <a:bodyPr vert="horz" lIns="91440" tIns="45720" rIns="91440" bIns="45720" rtlCol="0" anchor="t">
            <a:normAutofit fontScale="75000" lnSpcReduction="20000"/>
          </a:bodyPr>
          <a:lstStyle>
            <a:lvl1pPr algn="l" defTabSz="914400" rtl="0" eaLnBrk="1" latinLnBrk="0" hangingPunct="1">
              <a:lnSpc>
                <a:spcPct val="90000"/>
              </a:lnSpc>
              <a:spcBef>
                <a:spcPct val="0"/>
              </a:spcBef>
              <a:buNone/>
              <a:defRPr sz="4600" b="0" kern="1200" spc="30" baseline="0">
                <a:solidFill>
                  <a:srgbClr val="E30613"/>
                </a:solidFill>
                <a:latin typeface="Noto Sans ExtCond Blk" panose="020B0A06040504020204" pitchFamily="34"/>
                <a:ea typeface="+mj-ea"/>
                <a:cs typeface="Ropa Soft PTT Black" panose="020B0A04020101010102" pitchFamily="34" charset="0"/>
              </a:defRPr>
            </a:lvl1pPr>
          </a:lstStyle>
          <a:p>
            <a:r>
              <a:rPr lang="nl-NL" b="1"/>
              <a:t>Casus: </a:t>
            </a:r>
            <a:r>
              <a:rPr lang="nl-NL"/>
              <a:t>Student met buitenlandse kleuteropleiding</a:t>
            </a:r>
            <a:br>
              <a:rPr lang="nl-NL" b="1"/>
            </a:br>
            <a:endParaRPr lang="nl-NL"/>
          </a:p>
        </p:txBody>
      </p:sp>
      <p:sp>
        <p:nvSpPr>
          <p:cNvPr id="5" name="Ondertitel 2">
            <a:extLst>
              <a:ext uri="{FF2B5EF4-FFF2-40B4-BE49-F238E27FC236}">
                <a16:creationId xmlns:a16="http://schemas.microsoft.com/office/drawing/2014/main" id="{D58DBABB-7F90-A5CC-502E-A367474BDDF0}"/>
              </a:ext>
            </a:extLst>
          </p:cNvPr>
          <p:cNvSpPr>
            <a:spLocks noGrp="1"/>
          </p:cNvSpPr>
          <p:nvPr/>
        </p:nvSpPr>
        <p:spPr>
          <a:xfrm>
            <a:off x="2022982" y="2985925"/>
            <a:ext cx="9560010" cy="3234992"/>
          </a:xfrm>
          <a:prstGeom prst="rect">
            <a:avLst/>
          </a:prstGeom>
        </p:spPr>
        <p:txBody>
          <a:bodyPr vert="horz" lIns="91440" tIns="45720" rIns="91440" bIns="45720" rtlCol="0">
            <a:normAutofit fontScale="55000" lnSpcReduction="20000"/>
          </a:bodyPr>
          <a:lstStyle>
            <a:lvl1pPr marL="342900" indent="-342900" algn="l" defTabSz="914400" rtl="0" eaLnBrk="1" latinLnBrk="0" hangingPunct="1">
              <a:lnSpc>
                <a:spcPct val="90000"/>
              </a:lnSpc>
              <a:spcBef>
                <a:spcPts val="1000"/>
              </a:spcBef>
              <a:buFont typeface="Arial" panose="020B0604020202020204" pitchFamily="34" charset="0"/>
              <a:buChar char="•"/>
              <a:defRPr sz="2800" kern="1200" spc="-2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nl-NL" b="1"/>
              <a:t>Achtergrond:</a:t>
            </a:r>
            <a:br>
              <a:rPr lang="nl-NL"/>
            </a:br>
            <a:r>
              <a:rPr lang="nl-NL"/>
              <a:t>De student heeft in Turkije een opleiding tot kleuterleerkracht gevolgd en beschikt over een Nederlandse lesbevoegdheid (via DUO) om les te geven aan kinderen van 3 tot 6 jaar. Zij wil nu haar bevoegdheid uitbreiden naar het volledige basisonderwijs.</a:t>
            </a:r>
          </a:p>
          <a:p>
            <a:pPr marL="0" indent="0">
              <a:buNone/>
            </a:pPr>
            <a:r>
              <a:rPr lang="nl-NL" b="1"/>
              <a:t>Ervaring:</a:t>
            </a:r>
            <a:endParaRPr lang="nl-NL"/>
          </a:p>
          <a:p>
            <a:r>
              <a:rPr lang="nl-NL"/>
              <a:t>Buitenlandse opleiding tot kleuterleerkracht afgerond.</a:t>
            </a:r>
          </a:p>
          <a:p>
            <a:r>
              <a:rPr lang="nl-NL"/>
              <a:t>Nederlandse erkenning voor lesgeven aan kleuters (3-6 jaar).</a:t>
            </a:r>
          </a:p>
          <a:p>
            <a:r>
              <a:rPr lang="nl-NL"/>
              <a:t>Meerdere jaren werkzaam op een basisschool als onderwijsassistent.</a:t>
            </a:r>
          </a:p>
          <a:p>
            <a:r>
              <a:rPr lang="nl-NL"/>
              <a:t>Staat regelmatig zelfstandig voor de klas.</a:t>
            </a:r>
          </a:p>
          <a:p>
            <a:pPr marL="0" indent="0">
              <a:buNone/>
            </a:pPr>
            <a:endParaRPr lang="nl-NL" b="1"/>
          </a:p>
          <a:p>
            <a:pPr marL="0" indent="0">
              <a:buNone/>
            </a:pPr>
            <a:r>
              <a:rPr lang="nl-NL" b="1"/>
              <a:t>Huidige situatie en vraag:</a:t>
            </a:r>
            <a:br>
              <a:rPr lang="nl-NL"/>
            </a:br>
            <a:r>
              <a:rPr lang="nl-NL"/>
              <a:t>De student wil weten welke stappen nodig zijn om een volledige lesbevoegdheid voor het basisonderwijs te behalen. Ze zoekt informatie over mogelijke trajecten, zoals een verkorte PABO of maatwerkroute.</a:t>
            </a:r>
          </a:p>
        </p:txBody>
      </p:sp>
    </p:spTree>
    <p:extLst>
      <p:ext uri="{BB962C8B-B14F-4D97-AF65-F5344CB8AC3E}">
        <p14:creationId xmlns:p14="http://schemas.microsoft.com/office/powerpoint/2010/main" val="23984377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4B3A5-56A7-331D-EA95-CDBDD01410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2FC9A8-1347-592A-B570-93C8866477D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1B976DD-5596-38F6-50C8-353FC117E4F1}"/>
              </a:ext>
            </a:extLst>
          </p:cNvPr>
          <p:cNvSpPr>
            <a:spLocks noGrp="1"/>
          </p:cNvSpPr>
          <p:nvPr>
            <p:ph idx="1"/>
          </p:nvPr>
        </p:nvSpPr>
        <p:spPr/>
        <p:txBody>
          <a:bodyPr/>
          <a:lstStyle/>
          <a:p>
            <a:endParaRPr lang="en-US"/>
          </a:p>
        </p:txBody>
      </p:sp>
      <p:sp>
        <p:nvSpPr>
          <p:cNvPr id="4" name="Titel 1">
            <a:extLst>
              <a:ext uri="{FF2B5EF4-FFF2-40B4-BE49-F238E27FC236}">
                <a16:creationId xmlns:a16="http://schemas.microsoft.com/office/drawing/2014/main" id="{6E5B2FFB-0961-681B-A762-B0293409ECC9}"/>
              </a:ext>
            </a:extLst>
          </p:cNvPr>
          <p:cNvSpPr>
            <a:spLocks noGrp="1"/>
          </p:cNvSpPr>
          <p:nvPr/>
        </p:nvSpPr>
        <p:spPr>
          <a:xfrm>
            <a:off x="2022981" y="1939251"/>
            <a:ext cx="9560010" cy="1034063"/>
          </a:xfrm>
          <a:prstGeom prst="rect">
            <a:avLst/>
          </a:prstGeom>
        </p:spPr>
        <p:txBody>
          <a:bodyPr vert="horz" lIns="91440" tIns="45720" rIns="91440" bIns="45720" rtlCol="0" anchor="t">
            <a:normAutofit fontScale="90000" lnSpcReduction="20000"/>
          </a:bodyPr>
          <a:lstStyle>
            <a:lvl1pPr algn="l" defTabSz="914400" rtl="0" eaLnBrk="1" latinLnBrk="0" hangingPunct="1">
              <a:lnSpc>
                <a:spcPct val="90000"/>
              </a:lnSpc>
              <a:spcBef>
                <a:spcPct val="0"/>
              </a:spcBef>
              <a:buNone/>
              <a:defRPr sz="4600" b="0" kern="1200" spc="30" baseline="0">
                <a:solidFill>
                  <a:srgbClr val="E30613"/>
                </a:solidFill>
                <a:latin typeface="Noto Sans ExtCond Blk" panose="020B0A06040504020204" pitchFamily="34"/>
                <a:ea typeface="+mj-ea"/>
                <a:cs typeface="Ropa Soft PTT Black" panose="020B0A04020101010102" pitchFamily="34" charset="0"/>
              </a:defRPr>
            </a:lvl1pPr>
          </a:lstStyle>
          <a:p>
            <a:r>
              <a:rPr lang="nl-NL" b="1">
                <a:latin typeface="Noto Sans ExtCond Blk"/>
              </a:rPr>
              <a:t>Casus:</a:t>
            </a:r>
            <a:r>
              <a:rPr lang="nl-NL">
                <a:latin typeface="Noto Sans ExtCond Blk"/>
              </a:rPr>
              <a:t> Ervaren docent Nederlands wil PABO afronden</a:t>
            </a:r>
          </a:p>
        </p:txBody>
      </p:sp>
      <p:sp>
        <p:nvSpPr>
          <p:cNvPr id="5" name="Ondertitel 2">
            <a:extLst>
              <a:ext uri="{FF2B5EF4-FFF2-40B4-BE49-F238E27FC236}">
                <a16:creationId xmlns:a16="http://schemas.microsoft.com/office/drawing/2014/main" id="{E41B407F-736E-044B-031A-88108632F12F}"/>
              </a:ext>
            </a:extLst>
          </p:cNvPr>
          <p:cNvSpPr>
            <a:spLocks noGrp="1"/>
          </p:cNvSpPr>
          <p:nvPr/>
        </p:nvSpPr>
        <p:spPr>
          <a:xfrm>
            <a:off x="2022982" y="2985925"/>
            <a:ext cx="9560010" cy="3234992"/>
          </a:xfrm>
          <a:prstGeom prst="rect">
            <a:avLst/>
          </a:prstGeom>
        </p:spPr>
        <p:txBody>
          <a:bodyPr vert="horz" lIns="91440" tIns="45720" rIns="91440" bIns="45720" rtlCol="0" anchor="t">
            <a:normAutofit fontScale="47500" lnSpcReduction="20000"/>
          </a:bodyPr>
          <a:lstStyle>
            <a:lvl1pPr marL="342900" indent="-342900" algn="l" defTabSz="914400" rtl="0" eaLnBrk="1" latinLnBrk="0" hangingPunct="1">
              <a:lnSpc>
                <a:spcPct val="90000"/>
              </a:lnSpc>
              <a:spcBef>
                <a:spcPts val="1000"/>
              </a:spcBef>
              <a:buFont typeface="Arial" panose="020B0604020202020204" pitchFamily="34" charset="0"/>
              <a:buChar char="•"/>
              <a:defRPr sz="2800" kern="1200" spc="-20" baseline="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nl-NL" b="1"/>
              <a:t>Achtergrond:</a:t>
            </a:r>
            <a:br>
              <a:rPr lang="nl-NL"/>
            </a:br>
            <a:r>
              <a:rPr lang="nl-NL"/>
              <a:t>De student is rond 2009 afgestudeerd aan de Hogeschool van Amsterdam als tweedegraads docent Nederlands. Na enkele jaren lesgeven bij diverse opleidingen is zij 20 jaar werkzaam geweest als trainer/coach op het gebied van leiderschap en communicatie. Tijdens de coronaperiode is zij gestart met een zij-instroomtraject voor de PABO, maar door persoonlijke omstandigheden heeft zij dit niet op tijd kunnen afronden.</a:t>
            </a:r>
          </a:p>
          <a:p>
            <a:pPr marL="0" indent="0">
              <a:buNone/>
            </a:pPr>
            <a:r>
              <a:rPr lang="nl-NL" b="1"/>
              <a:t>Ervaring:</a:t>
            </a:r>
            <a:endParaRPr lang="nl-NL"/>
          </a:p>
          <a:p>
            <a:r>
              <a:rPr lang="nl-NL"/>
              <a:t>Afgestudeerd als docent Nederlands (tweedegraads).</a:t>
            </a:r>
            <a:endParaRPr lang="nl-NL">
              <a:ea typeface="Calibri"/>
              <a:cs typeface="Calibri"/>
            </a:endParaRPr>
          </a:p>
          <a:p>
            <a:r>
              <a:rPr lang="nl-NL"/>
              <a:t>20 jaar ervaring als trainer/coach in leiderschap en communicatie.</a:t>
            </a:r>
            <a:endParaRPr lang="nl-NL">
              <a:ea typeface="Calibri"/>
              <a:cs typeface="Calibri"/>
            </a:endParaRPr>
          </a:p>
          <a:p>
            <a:r>
              <a:rPr lang="nl-NL"/>
              <a:t>Ruime praktijkervaring in het basisonderwijs: </a:t>
            </a:r>
            <a:r>
              <a:rPr lang="nl-NL" spc="0"/>
              <a:t>Start in groep 8, daarna groep 7 en groep 5. </a:t>
            </a:r>
            <a:r>
              <a:rPr lang="nl-NL"/>
              <a:t>Diverse invalklassen. Momenteel derde jaar fulltime voor kleuters.</a:t>
            </a:r>
            <a:endParaRPr lang="nl-NL" spc="0">
              <a:ea typeface="Calibri"/>
              <a:cs typeface="Calibri"/>
            </a:endParaRPr>
          </a:p>
          <a:p>
            <a:pPr marL="0" indent="0">
              <a:buNone/>
            </a:pPr>
            <a:endParaRPr lang="nl-NL" b="1"/>
          </a:p>
          <a:p>
            <a:pPr marL="0" indent="0">
              <a:buNone/>
            </a:pPr>
            <a:r>
              <a:rPr lang="nl-NL" b="1"/>
              <a:t>Huidige situatie en vraag:</a:t>
            </a:r>
            <a:br>
              <a:rPr lang="nl-NL"/>
            </a:br>
            <a:r>
              <a:rPr lang="nl-NL"/>
              <a:t>De student staat inmiddels zes jaar met plezier en succes voor de klas en wil graag alsnog haar PABO-diploma behalen. Ze zoekt informatie over mogelijkheden om het traject af te ronden, bijvoorbeeld via maatwerk of een aangepast zij-instroomtraject.</a:t>
            </a:r>
          </a:p>
          <a:p>
            <a:endParaRPr lang="nl-NL"/>
          </a:p>
        </p:txBody>
      </p:sp>
    </p:spTree>
    <p:extLst>
      <p:ext uri="{BB962C8B-B14F-4D97-AF65-F5344CB8AC3E}">
        <p14:creationId xmlns:p14="http://schemas.microsoft.com/office/powerpoint/2010/main" val="3461234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A3E4B-00E9-9CC2-DB7A-2DE26DE41F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2A9DF7-85C0-6A77-5E71-BA6B67A34ECB}"/>
              </a:ext>
            </a:extLst>
          </p:cNvPr>
          <p:cNvSpPr>
            <a:spLocks noGrp="1"/>
          </p:cNvSpPr>
          <p:nvPr>
            <p:ph type="title"/>
          </p:nvPr>
        </p:nvSpPr>
        <p:spPr/>
        <p:txBody>
          <a:bodyPr/>
          <a:lstStyle/>
          <a:p>
            <a:r>
              <a:rPr lang="en-US"/>
              <a:t>De EVC-intake</a:t>
            </a:r>
          </a:p>
        </p:txBody>
      </p:sp>
      <p:pic>
        <p:nvPicPr>
          <p:cNvPr id="7" name="Content Placeholder 6">
            <a:extLst>
              <a:ext uri="{FF2B5EF4-FFF2-40B4-BE49-F238E27FC236}">
                <a16:creationId xmlns:a16="http://schemas.microsoft.com/office/drawing/2014/main" id="{901C37F9-4E72-484B-3E9E-FE1193C831F5}"/>
              </a:ext>
            </a:extLst>
          </p:cNvPr>
          <p:cNvPicPr>
            <a:picLocks noGrp="1" noChangeAspect="1"/>
          </p:cNvPicPr>
          <p:nvPr>
            <p:ph idx="1"/>
          </p:nvPr>
        </p:nvPicPr>
        <p:blipFill>
          <a:blip r:embed="rId2"/>
          <a:stretch>
            <a:fillRect/>
          </a:stretch>
        </p:blipFill>
        <p:spPr>
          <a:xfrm>
            <a:off x="6187746" y="450308"/>
            <a:ext cx="5429289" cy="5485045"/>
          </a:xfrm>
          <a:prstGeom prst="rect">
            <a:avLst/>
          </a:prstGeom>
        </p:spPr>
      </p:pic>
      <p:sp>
        <p:nvSpPr>
          <p:cNvPr id="9" name="TextBox 8">
            <a:extLst>
              <a:ext uri="{FF2B5EF4-FFF2-40B4-BE49-F238E27FC236}">
                <a16:creationId xmlns:a16="http://schemas.microsoft.com/office/drawing/2014/main" id="{A14ADC2A-62CC-0FF4-959D-2C311917168B}"/>
              </a:ext>
            </a:extLst>
          </p:cNvPr>
          <p:cNvSpPr txBox="1"/>
          <p:nvPr/>
        </p:nvSpPr>
        <p:spPr>
          <a:xfrm>
            <a:off x="1564821" y="2530928"/>
            <a:ext cx="3891642"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t>Verkennen</a:t>
            </a:r>
            <a:r>
              <a:rPr lang="en-US"/>
              <a:t> van </a:t>
            </a:r>
            <a:r>
              <a:rPr lang="en-US" err="1"/>
              <a:t>kansen</a:t>
            </a:r>
          </a:p>
          <a:p>
            <a:endParaRPr lang="en-US"/>
          </a:p>
          <a:p>
            <a:r>
              <a:rPr lang="en-US" err="1"/>
              <a:t>Voorbereiden</a:t>
            </a:r>
            <a:r>
              <a:rPr lang="en-US"/>
              <a:t> op portfolio</a:t>
            </a:r>
          </a:p>
          <a:p>
            <a:endParaRPr lang="en-US"/>
          </a:p>
          <a:p>
            <a:r>
              <a:rPr lang="en-US" err="1"/>
              <a:t>Realistische</a:t>
            </a:r>
            <a:r>
              <a:rPr lang="en-US"/>
              <a:t> route </a:t>
            </a:r>
            <a:r>
              <a:rPr lang="en-US" err="1"/>
              <a:t>schetsen</a:t>
            </a:r>
          </a:p>
        </p:txBody>
      </p:sp>
    </p:spTree>
    <p:extLst>
      <p:ext uri="{BB962C8B-B14F-4D97-AF65-F5344CB8AC3E}">
        <p14:creationId xmlns:p14="http://schemas.microsoft.com/office/powerpoint/2010/main" val="2854112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8CB4C-A221-2508-2D15-B5AFAA1703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2F6A8C-DB62-EC48-44C8-A0788D54ACE4}"/>
              </a:ext>
            </a:extLst>
          </p:cNvPr>
          <p:cNvSpPr>
            <a:spLocks noGrp="1"/>
          </p:cNvSpPr>
          <p:nvPr>
            <p:ph type="title"/>
          </p:nvPr>
        </p:nvSpPr>
        <p:spPr/>
        <p:txBody>
          <a:bodyPr/>
          <a:lstStyle/>
          <a:p>
            <a:r>
              <a:rPr lang="en-US"/>
              <a:t>Het EVC-assessment</a:t>
            </a:r>
          </a:p>
        </p:txBody>
      </p:sp>
      <p:pic>
        <p:nvPicPr>
          <p:cNvPr id="4" name="Content Placeholder 3">
            <a:extLst>
              <a:ext uri="{FF2B5EF4-FFF2-40B4-BE49-F238E27FC236}">
                <a16:creationId xmlns:a16="http://schemas.microsoft.com/office/drawing/2014/main" id="{C45CF3AA-161B-843A-818F-39AD208609E9}"/>
              </a:ext>
            </a:extLst>
          </p:cNvPr>
          <p:cNvPicPr>
            <a:picLocks noGrp="1" noChangeAspect="1"/>
          </p:cNvPicPr>
          <p:nvPr>
            <p:ph idx="1"/>
          </p:nvPr>
        </p:nvPicPr>
        <p:blipFill>
          <a:blip r:embed="rId2"/>
          <a:stretch>
            <a:fillRect/>
          </a:stretch>
        </p:blipFill>
        <p:spPr>
          <a:xfrm>
            <a:off x="8487482" y="366673"/>
            <a:ext cx="3766305" cy="4351338"/>
          </a:xfrm>
          <a:prstGeom prst="rect">
            <a:avLst/>
          </a:prstGeom>
        </p:spPr>
      </p:pic>
      <p:sp>
        <p:nvSpPr>
          <p:cNvPr id="7" name="Tekstvak 12">
            <a:extLst>
              <a:ext uri="{FF2B5EF4-FFF2-40B4-BE49-F238E27FC236}">
                <a16:creationId xmlns:a16="http://schemas.microsoft.com/office/drawing/2014/main" id="{062301D2-5DE1-4191-AC3C-A96FA5D4CD53}"/>
              </a:ext>
            </a:extLst>
          </p:cNvPr>
          <p:cNvSpPr txBox="1"/>
          <p:nvPr/>
        </p:nvSpPr>
        <p:spPr>
          <a:xfrm>
            <a:off x="447785" y="2401711"/>
            <a:ext cx="8242146" cy="3970318"/>
          </a:xfrm>
          <a:prstGeom prst="rect">
            <a:avLst/>
          </a:prstGeom>
          <a:noFill/>
        </p:spPr>
        <p:txBody>
          <a:bodyPr wrap="square">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b="1">
                <a:solidFill>
                  <a:srgbClr val="E30613"/>
                </a:solidFill>
              </a:rPr>
              <a:t>Zelfevaluatie schrijven</a:t>
            </a:r>
            <a:r>
              <a:rPr lang="nl-NL"/>
              <a:t>: Vergelijk je eigen werk met de (niveaus van de) leeruitkomst en analyseer je handelen. Toon aan dat je professioneel en routinematig hebt gewerkt, het gedrag meerdere keren hebt toegepast en eigen hebt gemaakt.</a:t>
            </a:r>
          </a:p>
          <a:p>
            <a:endParaRPr lang="nl-NL"/>
          </a:p>
          <a:p>
            <a:r>
              <a:rPr lang="nl-NL" b="1">
                <a:solidFill>
                  <a:srgbClr val="E30613"/>
                </a:solidFill>
              </a:rPr>
              <a:t>Inhoud van de analyse</a:t>
            </a:r>
            <a:r>
              <a:rPr lang="nl-NL"/>
              <a:t>: Beschrijf je kwaliteiten, ontwikkeling, visie en aanpak. Onderbouw met theoretische en praktijkkennis, methodisch-systematisch werken, ontvangen feedback en </a:t>
            </a:r>
            <a:r>
              <a:rPr lang="nl-NL" err="1"/>
              <a:t>feedforward</a:t>
            </a:r>
            <a:r>
              <a:rPr lang="nl-NL"/>
              <a:t>, en acties die je daarop hebt ondernomen. Voeg relevante illustraties als bewijs toe.</a:t>
            </a:r>
          </a:p>
          <a:p>
            <a:endParaRPr lang="nl-NL"/>
          </a:p>
          <a:p>
            <a:r>
              <a:rPr lang="nl-NL" b="1">
                <a:solidFill>
                  <a:srgbClr val="E30613"/>
                </a:solidFill>
              </a:rPr>
              <a:t>Aanvullende vereisten</a:t>
            </a:r>
            <a:r>
              <a:rPr lang="nl-NL"/>
              <a:t>: Per leeruitkomst (LUK) voeg je twee keer feedback van anderen toe, waarin zij bevestigen dat jij de LUK beheerst (voor het hoogste niveau van de LUK wat je wilt aantonen)</a:t>
            </a:r>
          </a:p>
          <a:p>
            <a:endParaRPr lang="nl-NL"/>
          </a:p>
        </p:txBody>
      </p:sp>
    </p:spTree>
    <p:extLst>
      <p:ext uri="{BB962C8B-B14F-4D97-AF65-F5344CB8AC3E}">
        <p14:creationId xmlns:p14="http://schemas.microsoft.com/office/powerpoint/2010/main" val="29376424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2DD95C-EB78-96B3-2124-9797242FDCB3}"/>
              </a:ext>
            </a:extLst>
          </p:cNvPr>
          <p:cNvSpPr>
            <a:spLocks noGrp="1"/>
          </p:cNvSpPr>
          <p:nvPr>
            <p:ph type="ctrTitle"/>
          </p:nvPr>
        </p:nvSpPr>
        <p:spPr/>
        <p:txBody>
          <a:bodyPr/>
          <a:lstStyle/>
          <a:p>
            <a:endParaRPr lang="nl-NL"/>
          </a:p>
        </p:txBody>
      </p:sp>
      <p:sp>
        <p:nvSpPr>
          <p:cNvPr id="3" name="Ondertitel 2">
            <a:extLst>
              <a:ext uri="{FF2B5EF4-FFF2-40B4-BE49-F238E27FC236}">
                <a16:creationId xmlns:a16="http://schemas.microsoft.com/office/drawing/2014/main" id="{A461E112-FB9C-DB5B-BC57-8EE9B7CFB223}"/>
              </a:ext>
            </a:extLst>
          </p:cNvPr>
          <p:cNvSpPr>
            <a:spLocks noGrp="1"/>
          </p:cNvSpPr>
          <p:nvPr>
            <p:ph type="subTitle" idx="1"/>
          </p:nvPr>
        </p:nvSpPr>
        <p:spPr/>
        <p:txBody>
          <a:bodyPr/>
          <a:lstStyle/>
          <a:p>
            <a:endParaRPr lang="nl-NL"/>
          </a:p>
        </p:txBody>
      </p:sp>
      <p:pic>
        <p:nvPicPr>
          <p:cNvPr id="3074" name="Picture 2">
            <a:extLst>
              <a:ext uri="{FF2B5EF4-FFF2-40B4-BE49-F238E27FC236}">
                <a16:creationId xmlns:a16="http://schemas.microsoft.com/office/drawing/2014/main" id="{E2BDFE58-E7C2-8462-9602-D22C7C0CEF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8560" y="26416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4694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07B1E7-06DC-CE33-5FC3-ED0823F6122F}"/>
              </a:ext>
            </a:extLst>
          </p:cNvPr>
          <p:cNvPicPr>
            <a:picLocks noChangeAspect="1"/>
          </p:cNvPicPr>
          <p:nvPr/>
        </p:nvPicPr>
        <p:blipFill>
          <a:blip r:embed="rId2"/>
          <a:srcRect b="20495"/>
          <a:stretch>
            <a:fillRect/>
          </a:stretch>
        </p:blipFill>
        <p:spPr>
          <a:xfrm>
            <a:off x="20" y="10"/>
            <a:ext cx="12191980" cy="6857990"/>
          </a:xfrm>
          <a:prstGeom prst="rect">
            <a:avLst/>
          </a:prstGeom>
        </p:spPr>
      </p:pic>
      <p:sp>
        <p:nvSpPr>
          <p:cNvPr id="11" name="Rectangle 1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el 1">
            <a:extLst>
              <a:ext uri="{FF2B5EF4-FFF2-40B4-BE49-F238E27FC236}">
                <a16:creationId xmlns:a16="http://schemas.microsoft.com/office/drawing/2014/main" id="{EAE0DF95-205E-CD8A-ECEA-30E49651E75A}"/>
              </a:ext>
            </a:extLst>
          </p:cNvPr>
          <p:cNvSpPr txBox="1">
            <a:spLocks/>
          </p:cNvSpPr>
          <p:nvPr/>
        </p:nvSpPr>
        <p:spPr>
          <a:xfrm>
            <a:off x="523875" y="5317240"/>
            <a:ext cx="11210925" cy="7448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Aft>
                <a:spcPts val="600"/>
              </a:spcAft>
            </a:pPr>
            <a:r>
              <a:rPr lang="en-US" sz="2000">
                <a:solidFill>
                  <a:schemeClr val="tx1">
                    <a:lumMod val="85000"/>
                    <a:lumOff val="15000"/>
                  </a:schemeClr>
                </a:solidFill>
              </a:rPr>
              <a:t>Flexibilisering: </a:t>
            </a:r>
          </a:p>
          <a:p>
            <a:pPr algn="ctr">
              <a:spcAft>
                <a:spcPts val="600"/>
              </a:spcAft>
            </a:pPr>
            <a:r>
              <a:rPr lang="en-US" sz="2000">
                <a:solidFill>
                  <a:schemeClr val="tx1">
                    <a:lumMod val="85000"/>
                    <a:lumOff val="15000"/>
                  </a:schemeClr>
                </a:solidFill>
              </a:rPr>
              <a:t>Op weg naar Duurzaam Maatwerk</a:t>
            </a:r>
          </a:p>
        </p:txBody>
      </p:sp>
      <p:cxnSp>
        <p:nvCxnSpPr>
          <p:cNvPr id="13" name="Straight Connector 1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0448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708240-F748-6768-8F9C-16919783747E}"/>
              </a:ext>
            </a:extLst>
          </p:cNvPr>
          <p:cNvSpPr>
            <a:spLocks noGrp="1"/>
          </p:cNvSpPr>
          <p:nvPr>
            <p:ph type="ctrTitle"/>
          </p:nvPr>
        </p:nvSpPr>
        <p:spPr/>
        <p:txBody>
          <a:bodyPr/>
          <a:lstStyle/>
          <a:p>
            <a:endParaRPr lang="nl-NL"/>
          </a:p>
        </p:txBody>
      </p:sp>
      <p:sp>
        <p:nvSpPr>
          <p:cNvPr id="3" name="Ondertitel 2">
            <a:extLst>
              <a:ext uri="{FF2B5EF4-FFF2-40B4-BE49-F238E27FC236}">
                <a16:creationId xmlns:a16="http://schemas.microsoft.com/office/drawing/2014/main" id="{B587854F-41D7-237F-5C7F-6E91C0219979}"/>
              </a:ext>
            </a:extLst>
          </p:cNvPr>
          <p:cNvSpPr>
            <a:spLocks noGrp="1"/>
          </p:cNvSpPr>
          <p:nvPr>
            <p:ph type="subTitle" idx="1"/>
          </p:nvPr>
        </p:nvSpPr>
        <p:spPr/>
        <p:txBody>
          <a:bodyPr/>
          <a:lstStyle/>
          <a:p>
            <a:endParaRPr lang="nl-NL"/>
          </a:p>
        </p:txBody>
      </p:sp>
      <p:pic>
        <p:nvPicPr>
          <p:cNvPr id="5122" name="Picture 2">
            <a:extLst>
              <a:ext uri="{FF2B5EF4-FFF2-40B4-BE49-F238E27FC236}">
                <a16:creationId xmlns:a16="http://schemas.microsoft.com/office/drawing/2014/main" id="{32816504-4397-5FD7-7411-05BDE05BD2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2903737"/>
      </p:ext>
    </p:extLst>
  </p:cSld>
  <p:clrMapOvr>
    <a:masterClrMapping/>
  </p:clrMapOvr>
  <p:extLst>
    <p:ext uri="{6950BFC3-D8DA-4A85-94F7-54DA5524770B}">
      <p188:commentRel xmlns:p188="http://schemas.microsoft.com/office/powerpoint/2018/8/main" r:id="rId3"/>
    </p:ext>
  </p:extLs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8DCB932-C460-1F00-745D-1D16075D9ACF}"/>
            </a:ext>
          </a:extLst>
        </p:cNvPr>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782" y="0"/>
            <a:ext cx="7421217"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13FA622-01A4-22EA-0747-542C434BF1D9}"/>
              </a:ext>
            </a:extLst>
          </p:cNvPr>
          <p:cNvSpPr>
            <a:spLocks noGrp="1"/>
          </p:cNvSpPr>
          <p:nvPr>
            <p:ph type="title"/>
          </p:nvPr>
        </p:nvSpPr>
        <p:spPr>
          <a:xfrm>
            <a:off x="7320466" y="609600"/>
            <a:ext cx="4140014" cy="1330839"/>
          </a:xfrm>
        </p:spPr>
        <p:txBody>
          <a:bodyPr>
            <a:normAutofit/>
          </a:bodyPr>
          <a:lstStyle/>
          <a:p>
            <a:r>
              <a:rPr lang="en-US" dirty="0"/>
              <a:t>En nu </a:t>
            </a:r>
            <a:r>
              <a:rPr lang="en-US" dirty="0" err="1"/>
              <a:t>jullie</a:t>
            </a:r>
            <a:r>
              <a:rPr lang="en-US" dirty="0"/>
              <a:t>:</a:t>
            </a:r>
          </a:p>
        </p:txBody>
      </p:sp>
      <p:pic>
        <p:nvPicPr>
          <p:cNvPr id="5" name="Picture 4">
            <a:extLst>
              <a:ext uri="{FF2B5EF4-FFF2-40B4-BE49-F238E27FC236}">
                <a16:creationId xmlns:a16="http://schemas.microsoft.com/office/drawing/2014/main" id="{D9AA4857-9FAA-13A6-0C28-C9A82BE1ADBE}"/>
              </a:ext>
            </a:extLst>
          </p:cNvPr>
          <p:cNvPicPr>
            <a:picLocks noChangeAspect="1"/>
          </p:cNvPicPr>
          <p:nvPr/>
        </p:nvPicPr>
        <p:blipFill>
          <a:blip r:embed="rId2"/>
          <a:srcRect t="633" r="-2" b="-2"/>
          <a:stretch>
            <a:fillRect/>
          </a:stretch>
        </p:blipFill>
        <p:spPr>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3" name="Content Placeholder 2">
            <a:extLst>
              <a:ext uri="{FF2B5EF4-FFF2-40B4-BE49-F238E27FC236}">
                <a16:creationId xmlns:a16="http://schemas.microsoft.com/office/drawing/2014/main" id="{9D7DB43D-34AA-EEB6-5C4D-681AA40F8DD7}"/>
              </a:ext>
            </a:extLst>
          </p:cNvPr>
          <p:cNvSpPr>
            <a:spLocks noGrp="1"/>
          </p:cNvSpPr>
          <p:nvPr>
            <p:ph idx="1"/>
          </p:nvPr>
        </p:nvSpPr>
        <p:spPr>
          <a:xfrm>
            <a:off x="7320465" y="2194102"/>
            <a:ext cx="4140013" cy="3908586"/>
          </a:xfrm>
        </p:spPr>
        <p:txBody>
          <a:bodyPr vert="horz" lIns="91440" tIns="45720" rIns="91440" bIns="45720" rtlCol="0">
            <a:normAutofit/>
          </a:bodyPr>
          <a:lstStyle/>
          <a:p>
            <a:r>
              <a:rPr lang="en-US" sz="2000" dirty="0"/>
              <a:t>Wat </a:t>
            </a:r>
            <a:r>
              <a:rPr lang="en-US" sz="2000" dirty="0" err="1"/>
              <a:t>betekent</a:t>
            </a:r>
            <a:r>
              <a:rPr lang="en-US" sz="2000" dirty="0"/>
              <a:t> </a:t>
            </a:r>
            <a:r>
              <a:rPr lang="en-US" sz="2000" dirty="0" err="1"/>
              <a:t>dit</a:t>
            </a:r>
            <a:r>
              <a:rPr lang="en-US" sz="2000" dirty="0"/>
              <a:t> </a:t>
            </a:r>
            <a:r>
              <a:rPr lang="en-US" sz="2000" dirty="0" err="1"/>
              <a:t>voor</a:t>
            </a:r>
            <a:r>
              <a:rPr lang="en-US" sz="2000" dirty="0"/>
              <a:t> de student </a:t>
            </a:r>
            <a:r>
              <a:rPr lang="en-US" sz="2000" dirty="0" err="1"/>
              <a:t>bij</a:t>
            </a:r>
            <a:r>
              <a:rPr lang="en-US" sz="2000" dirty="0"/>
              <a:t> </a:t>
            </a:r>
            <a:r>
              <a:rPr lang="en-US" sz="2000" dirty="0" err="1"/>
              <a:t>jou</a:t>
            </a:r>
            <a:r>
              <a:rPr lang="en-US" sz="2000" dirty="0"/>
              <a:t> in de </a:t>
            </a:r>
            <a:r>
              <a:rPr lang="en-US" sz="2000" dirty="0" err="1"/>
              <a:t>groep</a:t>
            </a:r>
            <a:r>
              <a:rPr lang="en-US" sz="2000" dirty="0"/>
              <a:t>?</a:t>
            </a:r>
          </a:p>
          <a:p>
            <a:endParaRPr lang="en-US" sz="2000" dirty="0"/>
          </a:p>
          <a:p>
            <a:endParaRPr lang="en-US" sz="2000" dirty="0"/>
          </a:p>
        </p:txBody>
      </p:sp>
    </p:spTree>
    <p:extLst>
      <p:ext uri="{BB962C8B-B14F-4D97-AF65-F5344CB8AC3E}">
        <p14:creationId xmlns:p14="http://schemas.microsoft.com/office/powerpoint/2010/main" val="19861574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BDAC74-DF3E-C857-2E5F-36E7EB6CADE9}"/>
              </a:ext>
            </a:extLst>
          </p:cNvPr>
          <p:cNvSpPr>
            <a:spLocks noGrp="1"/>
          </p:cNvSpPr>
          <p:nvPr>
            <p:ph type="ctrTitle"/>
          </p:nvPr>
        </p:nvSpPr>
        <p:spPr>
          <a:xfrm>
            <a:off x="1524000" y="1122363"/>
            <a:ext cx="9144000" cy="1257426"/>
          </a:xfrm>
        </p:spPr>
        <p:txBody>
          <a:bodyPr/>
          <a:lstStyle/>
          <a:p>
            <a:r>
              <a:rPr lang="nl-NL" dirty="0">
                <a:latin typeface="Noto Sans ExtCond" panose="020B0506040504020204" pitchFamily="34"/>
                <a:ea typeface="Noto Sans ExtCond" panose="020B0506040504020204" pitchFamily="34"/>
                <a:cs typeface="Noto Sans ExtCond" panose="020B0506040504020204" pitchFamily="34"/>
              </a:rPr>
              <a:t>Afsluiting</a:t>
            </a:r>
          </a:p>
        </p:txBody>
      </p:sp>
      <p:sp>
        <p:nvSpPr>
          <p:cNvPr id="3" name="Ondertitel 2">
            <a:extLst>
              <a:ext uri="{FF2B5EF4-FFF2-40B4-BE49-F238E27FC236}">
                <a16:creationId xmlns:a16="http://schemas.microsoft.com/office/drawing/2014/main" id="{20DA18E6-28E5-10D6-5EC2-48DBE1C6C431}"/>
              </a:ext>
            </a:extLst>
          </p:cNvPr>
          <p:cNvSpPr>
            <a:spLocks noGrp="1"/>
          </p:cNvSpPr>
          <p:nvPr>
            <p:ph type="subTitle" idx="1"/>
          </p:nvPr>
        </p:nvSpPr>
        <p:spPr>
          <a:xfrm>
            <a:off x="1524000" y="2541875"/>
            <a:ext cx="9144000" cy="1655762"/>
          </a:xfrm>
        </p:spPr>
        <p:txBody>
          <a:bodyPr vert="horz" lIns="91440" tIns="45720" rIns="91440" bIns="45720" rtlCol="0" anchor="t">
            <a:normAutofit/>
          </a:bodyPr>
          <a:lstStyle/>
          <a:p>
            <a:r>
              <a:rPr lang="nl-NL" sz="1800" dirty="0">
                <a:latin typeface="Dreaming Outloud Script Pro" panose="03050502040304050704" pitchFamily="66" charset="0"/>
                <a:cs typeface="Dreaming Outloud Script Pro" panose="03050502040304050704" pitchFamily="66" charset="0"/>
              </a:rPr>
              <a:t>Welke kansen – zorgen – vragen zijn er nog?</a:t>
            </a:r>
          </a:p>
        </p:txBody>
      </p:sp>
      <p:grpSp>
        <p:nvGrpSpPr>
          <p:cNvPr id="4" name="Groep 3">
            <a:extLst>
              <a:ext uri="{FF2B5EF4-FFF2-40B4-BE49-F238E27FC236}">
                <a16:creationId xmlns:a16="http://schemas.microsoft.com/office/drawing/2014/main" id="{8BDE71B6-6178-25C8-6C7B-597888FC2F1B}"/>
              </a:ext>
            </a:extLst>
          </p:cNvPr>
          <p:cNvGrpSpPr/>
          <p:nvPr/>
        </p:nvGrpSpPr>
        <p:grpSpPr>
          <a:xfrm>
            <a:off x="-1404058" y="3429000"/>
            <a:ext cx="13782578" cy="3578904"/>
            <a:chOff x="1524000" y="3362402"/>
            <a:chExt cx="13782578" cy="3578904"/>
          </a:xfrm>
        </p:grpSpPr>
        <p:sp>
          <p:nvSpPr>
            <p:cNvPr id="5" name="Ovaal 4">
              <a:extLst>
                <a:ext uri="{FF2B5EF4-FFF2-40B4-BE49-F238E27FC236}">
                  <a16:creationId xmlns:a16="http://schemas.microsoft.com/office/drawing/2014/main" id="{B42B25FB-0BF6-A2E8-4B28-59B6165C2963}"/>
                </a:ext>
              </a:extLst>
            </p:cNvPr>
            <p:cNvSpPr/>
            <p:nvPr/>
          </p:nvSpPr>
          <p:spPr>
            <a:xfrm>
              <a:off x="5692104" y="6240413"/>
              <a:ext cx="1203161" cy="530140"/>
            </a:xfrm>
            <a:prstGeom prst="ellipse">
              <a:avLst/>
            </a:prstGeom>
            <a:solidFill>
              <a:srgbClr val="FFF9D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6" name="Groep 5">
              <a:extLst>
                <a:ext uri="{FF2B5EF4-FFF2-40B4-BE49-F238E27FC236}">
                  <a16:creationId xmlns:a16="http://schemas.microsoft.com/office/drawing/2014/main" id="{8BABBADC-1969-C0DD-5571-8FEF213F326F}"/>
                </a:ext>
              </a:extLst>
            </p:cNvPr>
            <p:cNvGrpSpPr/>
            <p:nvPr/>
          </p:nvGrpSpPr>
          <p:grpSpPr>
            <a:xfrm>
              <a:off x="1524000" y="3362402"/>
              <a:ext cx="13782578" cy="3578904"/>
              <a:chOff x="1524000" y="3362402"/>
              <a:chExt cx="13782578" cy="3578904"/>
            </a:xfrm>
          </p:grpSpPr>
          <p:pic>
            <p:nvPicPr>
              <p:cNvPr id="7" name="Afbeelding 6" descr="Afbeelding met tekening, Kinderkunst, tekenfilm, illustratie&#10;&#10;Door AI gegenereerde inhoud is mogelijk onjuist.">
                <a:extLst>
                  <a:ext uri="{FF2B5EF4-FFF2-40B4-BE49-F238E27FC236}">
                    <a16:creationId xmlns:a16="http://schemas.microsoft.com/office/drawing/2014/main" id="{EB3BE38C-9327-3C5B-00CA-066B5AA30F2E}"/>
                  </a:ext>
                </a:extLst>
              </p:cNvPr>
              <p:cNvPicPr>
                <a:picLocks noChangeAspect="1"/>
              </p:cNvPicPr>
              <p:nvPr/>
            </p:nvPicPr>
            <p:blipFill>
              <a:blip r:embed="rId3" cstate="print">
                <a:extLst>
                  <a:ext uri="{28A0092B-C50C-407E-A947-70E740481C1C}">
                    <a14:useLocalDpi xmlns:a14="http://schemas.microsoft.com/office/drawing/2010/main" val="0"/>
                  </a:ext>
                </a:extLst>
              </a:blip>
              <a:srcRect t="16596" b="16454"/>
              <a:stretch>
                <a:fillRect/>
              </a:stretch>
            </p:blipFill>
            <p:spPr>
              <a:xfrm>
                <a:off x="3679642" y="3362402"/>
                <a:ext cx="4983082" cy="3336192"/>
              </a:xfrm>
              <a:prstGeom prst="rect">
                <a:avLst/>
              </a:prstGeom>
            </p:spPr>
          </p:pic>
          <p:sp>
            <p:nvSpPr>
              <p:cNvPr id="8" name="Vrije vorm: vorm 7">
                <a:extLst>
                  <a:ext uri="{FF2B5EF4-FFF2-40B4-BE49-F238E27FC236}">
                    <a16:creationId xmlns:a16="http://schemas.microsoft.com/office/drawing/2014/main" id="{FE8219DE-FABD-0951-C91A-09B69CB2F7C4}"/>
                  </a:ext>
                </a:extLst>
              </p:cNvPr>
              <p:cNvSpPr/>
              <p:nvPr/>
            </p:nvSpPr>
            <p:spPr>
              <a:xfrm>
                <a:off x="1524000" y="4647999"/>
                <a:ext cx="9403080" cy="2210001"/>
              </a:xfrm>
              <a:custGeom>
                <a:avLst/>
                <a:gdLst>
                  <a:gd name="connsiteX0" fmla="*/ 155312 w 12671828"/>
                  <a:gd name="connsiteY0" fmla="*/ 263424 h 2978252"/>
                  <a:gd name="connsiteX1" fmla="*/ 593057 w 12671828"/>
                  <a:gd name="connsiteY1" fmla="*/ 243969 h 2978252"/>
                  <a:gd name="connsiteX2" fmla="*/ 1682555 w 12671828"/>
                  <a:gd name="connsiteY2" fmla="*/ 234242 h 2978252"/>
                  <a:gd name="connsiteX3" fmla="*/ 2655321 w 12671828"/>
                  <a:gd name="connsiteY3" fmla="*/ 205059 h 2978252"/>
                  <a:gd name="connsiteX4" fmla="*/ 3248708 w 12671828"/>
                  <a:gd name="connsiteY4" fmla="*/ 195331 h 2978252"/>
                  <a:gd name="connsiteX5" fmla="*/ 3842095 w 12671828"/>
                  <a:gd name="connsiteY5" fmla="*/ 214786 h 2978252"/>
                  <a:gd name="connsiteX6" fmla="*/ 3871278 w 12671828"/>
                  <a:gd name="connsiteY6" fmla="*/ 214786 h 2978252"/>
                  <a:gd name="connsiteX7" fmla="*/ 3851823 w 12671828"/>
                  <a:gd name="connsiteY7" fmla="*/ 243969 h 2978252"/>
                  <a:gd name="connsiteX8" fmla="*/ 3433533 w 12671828"/>
                  <a:gd name="connsiteY8" fmla="*/ 292607 h 2978252"/>
                  <a:gd name="connsiteX9" fmla="*/ 3229253 w 12671828"/>
                  <a:gd name="connsiteY9" fmla="*/ 487161 h 2978252"/>
                  <a:gd name="connsiteX10" fmla="*/ 3190342 w 12671828"/>
                  <a:gd name="connsiteY10" fmla="*/ 1119459 h 2978252"/>
                  <a:gd name="connsiteX11" fmla="*/ 3248708 w 12671828"/>
                  <a:gd name="connsiteY11" fmla="*/ 2286778 h 2978252"/>
                  <a:gd name="connsiteX12" fmla="*/ 3978282 w 12671828"/>
                  <a:gd name="connsiteY12" fmla="*/ 2208956 h 2978252"/>
                  <a:gd name="connsiteX13" fmla="*/ 4182563 w 12671828"/>
                  <a:gd name="connsiteY13" fmla="*/ 2354871 h 2978252"/>
                  <a:gd name="connsiteX14" fmla="*/ 4591125 w 12671828"/>
                  <a:gd name="connsiteY14" fmla="*/ 2306233 h 2978252"/>
                  <a:gd name="connsiteX15" fmla="*/ 5330427 w 12671828"/>
                  <a:gd name="connsiteY15" fmla="*/ 2364599 h 2978252"/>
                  <a:gd name="connsiteX16" fmla="*/ 5748716 w 12671828"/>
                  <a:gd name="connsiteY16" fmla="*/ 2325688 h 2978252"/>
                  <a:gd name="connsiteX17" fmla="*/ 6118367 w 12671828"/>
                  <a:gd name="connsiteY17" fmla="*/ 2354871 h 2978252"/>
                  <a:gd name="connsiteX18" fmla="*/ 6176733 w 12671828"/>
                  <a:gd name="connsiteY18" fmla="*/ 2354871 h 2978252"/>
                  <a:gd name="connsiteX19" fmla="*/ 6186461 w 12671828"/>
                  <a:gd name="connsiteY19" fmla="*/ 2374327 h 2978252"/>
                  <a:gd name="connsiteX20" fmla="*/ 6128095 w 12671828"/>
                  <a:gd name="connsiteY20" fmla="*/ 2422965 h 2978252"/>
                  <a:gd name="connsiteX21" fmla="*/ 5943270 w 12671828"/>
                  <a:gd name="connsiteY21" fmla="*/ 2520242 h 2978252"/>
                  <a:gd name="connsiteX22" fmla="*/ 5797355 w 12671828"/>
                  <a:gd name="connsiteY22" fmla="*/ 2636973 h 2978252"/>
                  <a:gd name="connsiteX23" fmla="*/ 5904359 w 12671828"/>
                  <a:gd name="connsiteY23" fmla="*/ 2724522 h 2978252"/>
                  <a:gd name="connsiteX24" fmla="*/ 6828487 w 12671828"/>
                  <a:gd name="connsiteY24" fmla="*/ 2753705 h 2978252"/>
                  <a:gd name="connsiteX25" fmla="*/ 6828487 w 12671828"/>
                  <a:gd name="connsiteY25" fmla="*/ 2520242 h 2978252"/>
                  <a:gd name="connsiteX26" fmla="*/ 6731210 w 12671828"/>
                  <a:gd name="connsiteY26" fmla="*/ 2452148 h 2978252"/>
                  <a:gd name="connsiteX27" fmla="*/ 6711755 w 12671828"/>
                  <a:gd name="connsiteY27" fmla="*/ 2384054 h 2978252"/>
                  <a:gd name="connsiteX28" fmla="*/ 6857670 w 12671828"/>
                  <a:gd name="connsiteY28" fmla="*/ 2345144 h 2978252"/>
                  <a:gd name="connsiteX29" fmla="*/ 7558061 w 12671828"/>
                  <a:gd name="connsiteY29" fmla="*/ 2354871 h 2978252"/>
                  <a:gd name="connsiteX30" fmla="*/ 8978299 w 12671828"/>
                  <a:gd name="connsiteY30" fmla="*/ 2101952 h 2978252"/>
                  <a:gd name="connsiteX31" fmla="*/ 9124214 w 12671828"/>
                  <a:gd name="connsiteY31" fmla="*/ 1382105 h 2978252"/>
                  <a:gd name="connsiteX32" fmla="*/ 9163125 w 12671828"/>
                  <a:gd name="connsiteY32" fmla="*/ 574710 h 2978252"/>
                  <a:gd name="connsiteX33" fmla="*/ 9133942 w 12671828"/>
                  <a:gd name="connsiteY33" fmla="*/ 224514 h 2978252"/>
                  <a:gd name="connsiteX34" fmla="*/ 9056121 w 12671828"/>
                  <a:gd name="connsiteY34" fmla="*/ 68871 h 2978252"/>
                  <a:gd name="connsiteX35" fmla="*/ 9046393 w 12671828"/>
                  <a:gd name="connsiteY35" fmla="*/ 68871 h 2978252"/>
                  <a:gd name="connsiteX36" fmla="*/ 9075576 w 12671828"/>
                  <a:gd name="connsiteY36" fmla="*/ 20233 h 2978252"/>
                  <a:gd name="connsiteX37" fmla="*/ 9153397 w 12671828"/>
                  <a:gd name="connsiteY37" fmla="*/ 10505 h 2978252"/>
                  <a:gd name="connsiteX38" fmla="*/ 9338223 w 12671828"/>
                  <a:gd name="connsiteY38" fmla="*/ 20233 h 2978252"/>
                  <a:gd name="connsiteX39" fmla="*/ 9941338 w 12671828"/>
                  <a:gd name="connsiteY39" fmla="*/ 243969 h 2978252"/>
                  <a:gd name="connsiteX40" fmla="*/ 10846010 w 12671828"/>
                  <a:gd name="connsiteY40" fmla="*/ 195331 h 2978252"/>
                  <a:gd name="connsiteX41" fmla="*/ 11799321 w 12671828"/>
                  <a:gd name="connsiteY41" fmla="*/ 146693 h 2978252"/>
                  <a:gd name="connsiteX42" fmla="*/ 12412163 w 12671828"/>
                  <a:gd name="connsiteY42" fmla="*/ 146693 h 2978252"/>
                  <a:gd name="connsiteX43" fmla="*/ 12567806 w 12671828"/>
                  <a:gd name="connsiteY43" fmla="*/ 321790 h 2978252"/>
                  <a:gd name="connsiteX44" fmla="*/ 12548350 w 12671828"/>
                  <a:gd name="connsiteY44" fmla="*/ 1284829 h 2978252"/>
                  <a:gd name="connsiteX45" fmla="*/ 12587261 w 12671828"/>
                  <a:gd name="connsiteY45" fmla="*/ 2743978 h 2978252"/>
                  <a:gd name="connsiteX46" fmla="*/ 12558078 w 12671828"/>
                  <a:gd name="connsiteY46" fmla="*/ 2831527 h 2978252"/>
                  <a:gd name="connsiteX47" fmla="*/ 11167023 w 12671828"/>
                  <a:gd name="connsiteY47" fmla="*/ 2909348 h 2978252"/>
                  <a:gd name="connsiteX48" fmla="*/ 6828487 w 12671828"/>
                  <a:gd name="connsiteY48" fmla="*/ 2919076 h 2978252"/>
                  <a:gd name="connsiteX49" fmla="*/ 3501627 w 12671828"/>
                  <a:gd name="connsiteY49" fmla="*/ 2977442 h 2978252"/>
                  <a:gd name="connsiteX50" fmla="*/ 262316 w 12671828"/>
                  <a:gd name="connsiteY50" fmla="*/ 2870437 h 2978252"/>
                  <a:gd name="connsiteX51" fmla="*/ 184495 w 12671828"/>
                  <a:gd name="connsiteY51" fmla="*/ 2646701 h 2978252"/>
                  <a:gd name="connsiteX52" fmla="*/ 135857 w 12671828"/>
                  <a:gd name="connsiteY52" fmla="*/ 1265373 h 2978252"/>
                  <a:gd name="connsiteX53" fmla="*/ 155312 w 12671828"/>
                  <a:gd name="connsiteY53" fmla="*/ 263424 h 2978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671828" h="2978252">
                    <a:moveTo>
                      <a:pt x="155312" y="263424"/>
                    </a:moveTo>
                    <a:cubicBezTo>
                      <a:pt x="231512" y="93190"/>
                      <a:pt x="338517" y="248833"/>
                      <a:pt x="593057" y="243969"/>
                    </a:cubicBezTo>
                    <a:cubicBezTo>
                      <a:pt x="847597" y="239105"/>
                      <a:pt x="1338844" y="240727"/>
                      <a:pt x="1682555" y="234242"/>
                    </a:cubicBezTo>
                    <a:cubicBezTo>
                      <a:pt x="2026266" y="227757"/>
                      <a:pt x="2655321" y="205059"/>
                      <a:pt x="2655321" y="205059"/>
                    </a:cubicBezTo>
                    <a:cubicBezTo>
                      <a:pt x="2916346" y="198574"/>
                      <a:pt x="3050912" y="193710"/>
                      <a:pt x="3248708" y="195331"/>
                    </a:cubicBezTo>
                    <a:cubicBezTo>
                      <a:pt x="3446504" y="196952"/>
                      <a:pt x="3842095" y="214786"/>
                      <a:pt x="3842095" y="214786"/>
                    </a:cubicBezTo>
                    <a:cubicBezTo>
                      <a:pt x="3945857" y="218029"/>
                      <a:pt x="3871278" y="214786"/>
                      <a:pt x="3871278" y="214786"/>
                    </a:cubicBezTo>
                    <a:cubicBezTo>
                      <a:pt x="3872899" y="219650"/>
                      <a:pt x="3924781" y="230999"/>
                      <a:pt x="3851823" y="243969"/>
                    </a:cubicBezTo>
                    <a:cubicBezTo>
                      <a:pt x="3778866" y="256939"/>
                      <a:pt x="3537295" y="252075"/>
                      <a:pt x="3433533" y="292607"/>
                    </a:cubicBezTo>
                    <a:cubicBezTo>
                      <a:pt x="3329771" y="333139"/>
                      <a:pt x="3269785" y="349352"/>
                      <a:pt x="3229253" y="487161"/>
                    </a:cubicBezTo>
                    <a:cubicBezTo>
                      <a:pt x="3188721" y="624970"/>
                      <a:pt x="3187100" y="819523"/>
                      <a:pt x="3190342" y="1119459"/>
                    </a:cubicBezTo>
                    <a:cubicBezTo>
                      <a:pt x="3193584" y="1419395"/>
                      <a:pt x="3117385" y="2105195"/>
                      <a:pt x="3248708" y="2286778"/>
                    </a:cubicBezTo>
                    <a:cubicBezTo>
                      <a:pt x="3380031" y="2468361"/>
                      <a:pt x="3822640" y="2197607"/>
                      <a:pt x="3978282" y="2208956"/>
                    </a:cubicBezTo>
                    <a:cubicBezTo>
                      <a:pt x="4133925" y="2220305"/>
                      <a:pt x="4080422" y="2338658"/>
                      <a:pt x="4182563" y="2354871"/>
                    </a:cubicBezTo>
                    <a:cubicBezTo>
                      <a:pt x="4284704" y="2371084"/>
                      <a:pt x="4399814" y="2304612"/>
                      <a:pt x="4591125" y="2306233"/>
                    </a:cubicBezTo>
                    <a:cubicBezTo>
                      <a:pt x="4782436" y="2307854"/>
                      <a:pt x="5137495" y="2361357"/>
                      <a:pt x="5330427" y="2364599"/>
                    </a:cubicBezTo>
                    <a:cubicBezTo>
                      <a:pt x="5523359" y="2367841"/>
                      <a:pt x="5617393" y="2327309"/>
                      <a:pt x="5748716" y="2325688"/>
                    </a:cubicBezTo>
                    <a:cubicBezTo>
                      <a:pt x="5880039" y="2324067"/>
                      <a:pt x="6047031" y="2350007"/>
                      <a:pt x="6118367" y="2354871"/>
                    </a:cubicBezTo>
                    <a:cubicBezTo>
                      <a:pt x="6189703" y="2359735"/>
                      <a:pt x="6176733" y="2354871"/>
                      <a:pt x="6176733" y="2354871"/>
                    </a:cubicBezTo>
                    <a:cubicBezTo>
                      <a:pt x="6188082" y="2358114"/>
                      <a:pt x="6194567" y="2362978"/>
                      <a:pt x="6186461" y="2374327"/>
                    </a:cubicBezTo>
                    <a:cubicBezTo>
                      <a:pt x="6178355" y="2385676"/>
                      <a:pt x="6168627" y="2398646"/>
                      <a:pt x="6128095" y="2422965"/>
                    </a:cubicBezTo>
                    <a:cubicBezTo>
                      <a:pt x="6087563" y="2447284"/>
                      <a:pt x="5998393" y="2484574"/>
                      <a:pt x="5943270" y="2520242"/>
                    </a:cubicBezTo>
                    <a:cubicBezTo>
                      <a:pt x="5888147" y="2555910"/>
                      <a:pt x="5803840" y="2602926"/>
                      <a:pt x="5797355" y="2636973"/>
                    </a:cubicBezTo>
                    <a:cubicBezTo>
                      <a:pt x="5790870" y="2671020"/>
                      <a:pt x="5732504" y="2705067"/>
                      <a:pt x="5904359" y="2724522"/>
                    </a:cubicBezTo>
                    <a:cubicBezTo>
                      <a:pt x="6076214" y="2743977"/>
                      <a:pt x="6674466" y="2787752"/>
                      <a:pt x="6828487" y="2753705"/>
                    </a:cubicBezTo>
                    <a:cubicBezTo>
                      <a:pt x="6982508" y="2719658"/>
                      <a:pt x="6844700" y="2570502"/>
                      <a:pt x="6828487" y="2520242"/>
                    </a:cubicBezTo>
                    <a:cubicBezTo>
                      <a:pt x="6812274" y="2469983"/>
                      <a:pt x="6750665" y="2474846"/>
                      <a:pt x="6731210" y="2452148"/>
                    </a:cubicBezTo>
                    <a:cubicBezTo>
                      <a:pt x="6711755" y="2429450"/>
                      <a:pt x="6690678" y="2401888"/>
                      <a:pt x="6711755" y="2384054"/>
                    </a:cubicBezTo>
                    <a:cubicBezTo>
                      <a:pt x="6732832" y="2366220"/>
                      <a:pt x="6716619" y="2350008"/>
                      <a:pt x="6857670" y="2345144"/>
                    </a:cubicBezTo>
                    <a:cubicBezTo>
                      <a:pt x="6998721" y="2340280"/>
                      <a:pt x="7204623" y="2395403"/>
                      <a:pt x="7558061" y="2354871"/>
                    </a:cubicBezTo>
                    <a:cubicBezTo>
                      <a:pt x="7911499" y="2314339"/>
                      <a:pt x="8717274" y="2264080"/>
                      <a:pt x="8978299" y="2101952"/>
                    </a:cubicBezTo>
                    <a:cubicBezTo>
                      <a:pt x="9239324" y="1939824"/>
                      <a:pt x="9093410" y="1636645"/>
                      <a:pt x="9124214" y="1382105"/>
                    </a:cubicBezTo>
                    <a:cubicBezTo>
                      <a:pt x="9155018" y="1127565"/>
                      <a:pt x="9161504" y="767642"/>
                      <a:pt x="9163125" y="574710"/>
                    </a:cubicBezTo>
                    <a:cubicBezTo>
                      <a:pt x="9164746" y="381778"/>
                      <a:pt x="9151776" y="308820"/>
                      <a:pt x="9133942" y="224514"/>
                    </a:cubicBezTo>
                    <a:cubicBezTo>
                      <a:pt x="9116108" y="140208"/>
                      <a:pt x="9056121" y="68871"/>
                      <a:pt x="9056121" y="68871"/>
                    </a:cubicBezTo>
                    <a:cubicBezTo>
                      <a:pt x="9041530" y="42930"/>
                      <a:pt x="9043151" y="76977"/>
                      <a:pt x="9046393" y="68871"/>
                    </a:cubicBezTo>
                    <a:cubicBezTo>
                      <a:pt x="9049635" y="60765"/>
                      <a:pt x="9057742" y="29961"/>
                      <a:pt x="9075576" y="20233"/>
                    </a:cubicBezTo>
                    <a:cubicBezTo>
                      <a:pt x="9093410" y="10505"/>
                      <a:pt x="9109623" y="10505"/>
                      <a:pt x="9153397" y="10505"/>
                    </a:cubicBezTo>
                    <a:cubicBezTo>
                      <a:pt x="9197171" y="10505"/>
                      <a:pt x="9206900" y="-18678"/>
                      <a:pt x="9338223" y="20233"/>
                    </a:cubicBezTo>
                    <a:cubicBezTo>
                      <a:pt x="9469546" y="59144"/>
                      <a:pt x="9690040" y="214786"/>
                      <a:pt x="9941338" y="243969"/>
                    </a:cubicBezTo>
                    <a:cubicBezTo>
                      <a:pt x="10192636" y="273152"/>
                      <a:pt x="10846010" y="195331"/>
                      <a:pt x="10846010" y="195331"/>
                    </a:cubicBezTo>
                    <a:lnTo>
                      <a:pt x="11799321" y="146693"/>
                    </a:lnTo>
                    <a:cubicBezTo>
                      <a:pt x="12060346" y="138587"/>
                      <a:pt x="12284082" y="117510"/>
                      <a:pt x="12412163" y="146693"/>
                    </a:cubicBezTo>
                    <a:cubicBezTo>
                      <a:pt x="12540244" y="175876"/>
                      <a:pt x="12545108" y="132101"/>
                      <a:pt x="12567806" y="321790"/>
                    </a:cubicBezTo>
                    <a:cubicBezTo>
                      <a:pt x="12590504" y="511479"/>
                      <a:pt x="12545108" y="881131"/>
                      <a:pt x="12548350" y="1284829"/>
                    </a:cubicBezTo>
                    <a:cubicBezTo>
                      <a:pt x="12551593" y="1688527"/>
                      <a:pt x="12585640" y="2486195"/>
                      <a:pt x="12587261" y="2743978"/>
                    </a:cubicBezTo>
                    <a:cubicBezTo>
                      <a:pt x="12588882" y="3001761"/>
                      <a:pt x="12794784" y="2803965"/>
                      <a:pt x="12558078" y="2831527"/>
                    </a:cubicBezTo>
                    <a:cubicBezTo>
                      <a:pt x="12321372" y="2859089"/>
                      <a:pt x="12121955" y="2894757"/>
                      <a:pt x="11167023" y="2909348"/>
                    </a:cubicBezTo>
                    <a:cubicBezTo>
                      <a:pt x="10212091" y="2923939"/>
                      <a:pt x="6828487" y="2919076"/>
                      <a:pt x="6828487" y="2919076"/>
                    </a:cubicBezTo>
                    <a:cubicBezTo>
                      <a:pt x="5550921" y="2930425"/>
                      <a:pt x="4595989" y="2985548"/>
                      <a:pt x="3501627" y="2977442"/>
                    </a:cubicBezTo>
                    <a:cubicBezTo>
                      <a:pt x="2407265" y="2969336"/>
                      <a:pt x="815171" y="2925561"/>
                      <a:pt x="262316" y="2870437"/>
                    </a:cubicBezTo>
                    <a:cubicBezTo>
                      <a:pt x="-290539" y="2815313"/>
                      <a:pt x="205571" y="2914212"/>
                      <a:pt x="184495" y="2646701"/>
                    </a:cubicBezTo>
                    <a:cubicBezTo>
                      <a:pt x="163419" y="2379190"/>
                      <a:pt x="140721" y="1657722"/>
                      <a:pt x="135857" y="1265373"/>
                    </a:cubicBezTo>
                    <a:cubicBezTo>
                      <a:pt x="130993" y="873024"/>
                      <a:pt x="79112" y="433658"/>
                      <a:pt x="155312" y="263424"/>
                    </a:cubicBezTo>
                    <a:close/>
                  </a:path>
                </a:pathLst>
              </a:custGeom>
              <a:solidFill>
                <a:srgbClr val="FFF9D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0" name="Vrije vorm: vorm 9">
                <a:extLst>
                  <a:ext uri="{FF2B5EF4-FFF2-40B4-BE49-F238E27FC236}">
                    <a16:creationId xmlns:a16="http://schemas.microsoft.com/office/drawing/2014/main" id="{A2C735F3-80A3-38A0-359F-D1A00B4A8155}"/>
                  </a:ext>
                </a:extLst>
              </p:cNvPr>
              <p:cNvSpPr/>
              <p:nvPr/>
            </p:nvSpPr>
            <p:spPr>
              <a:xfrm>
                <a:off x="8907728" y="4750108"/>
                <a:ext cx="6398850" cy="2191198"/>
              </a:xfrm>
              <a:custGeom>
                <a:avLst/>
                <a:gdLst>
                  <a:gd name="connsiteX0" fmla="*/ 430010 w 2334200"/>
                  <a:gd name="connsiteY0" fmla="*/ 81199 h 2191198"/>
                  <a:gd name="connsiteX1" fmla="*/ 621078 w 2334200"/>
                  <a:gd name="connsiteY1" fmla="*/ 12961 h 2191198"/>
                  <a:gd name="connsiteX2" fmla="*/ 859914 w 2334200"/>
                  <a:gd name="connsiteY2" fmla="*/ 6137 h 2191198"/>
                  <a:gd name="connsiteX3" fmla="*/ 1460416 w 2334200"/>
                  <a:gd name="connsiteY3" fmla="*/ 81199 h 2191198"/>
                  <a:gd name="connsiteX4" fmla="*/ 1856201 w 2334200"/>
                  <a:gd name="connsiteY4" fmla="*/ 81199 h 2191198"/>
                  <a:gd name="connsiteX5" fmla="*/ 2224690 w 2334200"/>
                  <a:gd name="connsiteY5" fmla="*/ 74376 h 2191198"/>
                  <a:gd name="connsiteX6" fmla="*/ 2299753 w 2334200"/>
                  <a:gd name="connsiteY6" fmla="*/ 149438 h 2191198"/>
                  <a:gd name="connsiteX7" fmla="*/ 2306577 w 2334200"/>
                  <a:gd name="connsiteY7" fmla="*/ 1057014 h 2191198"/>
                  <a:gd name="connsiteX8" fmla="*/ 2306577 w 2334200"/>
                  <a:gd name="connsiteY8" fmla="*/ 1889528 h 2191198"/>
                  <a:gd name="connsiteX9" fmla="*/ 2299753 w 2334200"/>
                  <a:gd name="connsiteY9" fmla="*/ 2155659 h 2191198"/>
                  <a:gd name="connsiteX10" fmla="*/ 1863025 w 2334200"/>
                  <a:gd name="connsiteY10" fmla="*/ 2189779 h 2191198"/>
                  <a:gd name="connsiteX11" fmla="*/ 873562 w 2334200"/>
                  <a:gd name="connsiteY11" fmla="*/ 2169307 h 2191198"/>
                  <a:gd name="connsiteX12" fmla="*/ 518720 w 2334200"/>
                  <a:gd name="connsiteY12" fmla="*/ 2080596 h 2191198"/>
                  <a:gd name="connsiteX13" fmla="*/ 218469 w 2334200"/>
                  <a:gd name="connsiteY13" fmla="*/ 1514214 h 2191198"/>
                  <a:gd name="connsiteX14" fmla="*/ 105 w 2334200"/>
                  <a:gd name="connsiteY14" fmla="*/ 811355 h 2191198"/>
                  <a:gd name="connsiteX15" fmla="*/ 191174 w 2334200"/>
                  <a:gd name="connsiteY15" fmla="*/ 415570 h 2191198"/>
                  <a:gd name="connsiteX16" fmla="*/ 314004 w 2334200"/>
                  <a:gd name="connsiteY16" fmla="*/ 183558 h 2191198"/>
                  <a:gd name="connsiteX17" fmla="*/ 430010 w 2334200"/>
                  <a:gd name="connsiteY17" fmla="*/ 81199 h 219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34200" h="2191198">
                    <a:moveTo>
                      <a:pt x="430010" y="81199"/>
                    </a:moveTo>
                    <a:cubicBezTo>
                      <a:pt x="481189" y="52766"/>
                      <a:pt x="549428" y="25471"/>
                      <a:pt x="621078" y="12961"/>
                    </a:cubicBezTo>
                    <a:cubicBezTo>
                      <a:pt x="692728" y="451"/>
                      <a:pt x="720024" y="-5236"/>
                      <a:pt x="859914" y="6137"/>
                    </a:cubicBezTo>
                    <a:cubicBezTo>
                      <a:pt x="999804" y="17510"/>
                      <a:pt x="1294368" y="68689"/>
                      <a:pt x="1460416" y="81199"/>
                    </a:cubicBezTo>
                    <a:cubicBezTo>
                      <a:pt x="1626464" y="93709"/>
                      <a:pt x="1728822" y="82336"/>
                      <a:pt x="1856201" y="81199"/>
                    </a:cubicBezTo>
                    <a:cubicBezTo>
                      <a:pt x="1983580" y="80062"/>
                      <a:pt x="2150765" y="63003"/>
                      <a:pt x="2224690" y="74376"/>
                    </a:cubicBezTo>
                    <a:cubicBezTo>
                      <a:pt x="2298615" y="85749"/>
                      <a:pt x="2286105" y="-14335"/>
                      <a:pt x="2299753" y="149438"/>
                    </a:cubicBezTo>
                    <a:cubicBezTo>
                      <a:pt x="2313401" y="313211"/>
                      <a:pt x="2305440" y="766999"/>
                      <a:pt x="2306577" y="1057014"/>
                    </a:cubicBezTo>
                    <a:cubicBezTo>
                      <a:pt x="2307714" y="1347029"/>
                      <a:pt x="2306577" y="1889528"/>
                      <a:pt x="2306577" y="1889528"/>
                    </a:cubicBezTo>
                    <a:cubicBezTo>
                      <a:pt x="2305440" y="2072635"/>
                      <a:pt x="2373678" y="2105617"/>
                      <a:pt x="2299753" y="2155659"/>
                    </a:cubicBezTo>
                    <a:cubicBezTo>
                      <a:pt x="2225828" y="2205701"/>
                      <a:pt x="2100723" y="2187504"/>
                      <a:pt x="1863025" y="2189779"/>
                    </a:cubicBezTo>
                    <a:cubicBezTo>
                      <a:pt x="1625327" y="2192054"/>
                      <a:pt x="1097613" y="2187504"/>
                      <a:pt x="873562" y="2169307"/>
                    </a:cubicBezTo>
                    <a:cubicBezTo>
                      <a:pt x="649511" y="2151110"/>
                      <a:pt x="627902" y="2189778"/>
                      <a:pt x="518720" y="2080596"/>
                    </a:cubicBezTo>
                    <a:cubicBezTo>
                      <a:pt x="409538" y="1971414"/>
                      <a:pt x="304905" y="1725754"/>
                      <a:pt x="218469" y="1514214"/>
                    </a:cubicBezTo>
                    <a:cubicBezTo>
                      <a:pt x="132033" y="1302674"/>
                      <a:pt x="4654" y="994462"/>
                      <a:pt x="105" y="811355"/>
                    </a:cubicBezTo>
                    <a:cubicBezTo>
                      <a:pt x="-4444" y="628248"/>
                      <a:pt x="138858" y="520203"/>
                      <a:pt x="191174" y="415570"/>
                    </a:cubicBezTo>
                    <a:cubicBezTo>
                      <a:pt x="243490" y="310937"/>
                      <a:pt x="277610" y="239287"/>
                      <a:pt x="314004" y="183558"/>
                    </a:cubicBezTo>
                    <a:cubicBezTo>
                      <a:pt x="350398" y="127830"/>
                      <a:pt x="378831" y="109632"/>
                      <a:pt x="430010" y="81199"/>
                    </a:cubicBezTo>
                    <a:close/>
                  </a:path>
                </a:pathLst>
              </a:custGeom>
              <a:solidFill>
                <a:srgbClr val="FFF9D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grpSp>
      <p:pic>
        <p:nvPicPr>
          <p:cNvPr id="11" name="Afbeelding 10">
            <a:extLst>
              <a:ext uri="{FF2B5EF4-FFF2-40B4-BE49-F238E27FC236}">
                <a16:creationId xmlns:a16="http://schemas.microsoft.com/office/drawing/2014/main" id="{5DBAFCEF-829B-536C-CA83-9816C50F5701}"/>
              </a:ext>
            </a:extLst>
          </p:cNvPr>
          <p:cNvPicPr>
            <a:picLocks noChangeAspect="1"/>
          </p:cNvPicPr>
          <p:nvPr/>
        </p:nvPicPr>
        <p:blipFill>
          <a:blip r:embed="rId4"/>
          <a:stretch>
            <a:fillRect/>
          </a:stretch>
        </p:blipFill>
        <p:spPr>
          <a:xfrm>
            <a:off x="9047025" y="6169027"/>
            <a:ext cx="2712778" cy="306548"/>
          </a:xfrm>
          <a:prstGeom prst="rect">
            <a:avLst/>
          </a:prstGeom>
        </p:spPr>
      </p:pic>
    </p:spTree>
    <p:extLst>
      <p:ext uri="{BB962C8B-B14F-4D97-AF65-F5344CB8AC3E}">
        <p14:creationId xmlns:p14="http://schemas.microsoft.com/office/powerpoint/2010/main" val="2548148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Houten figuur">
            <a:extLst>
              <a:ext uri="{FF2B5EF4-FFF2-40B4-BE49-F238E27FC236}">
                <a16:creationId xmlns:a16="http://schemas.microsoft.com/office/drawing/2014/main" id="{6FED099D-2EA4-2248-CC55-357BB2D14813}"/>
              </a:ext>
            </a:extLst>
          </p:cNvPr>
          <p:cNvPicPr>
            <a:picLocks noChangeAspect="1"/>
          </p:cNvPicPr>
          <p:nvPr/>
        </p:nvPicPr>
        <p:blipFill>
          <a:blip r:embed="rId2"/>
          <a:srcRect b="15730"/>
          <a:stretch>
            <a:fillRect/>
          </a:stretch>
        </p:blipFill>
        <p:spPr>
          <a:xfrm>
            <a:off x="-3047" y="10"/>
            <a:ext cx="12191999" cy="6857990"/>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BEEB73D1-807F-8F27-7FC0-28894E927BDE}"/>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a:solidFill>
                  <a:srgbClr val="FFFFFF"/>
                </a:solidFill>
              </a:rPr>
              <a:t>Met welke vragen zit je hier?</a:t>
            </a:r>
          </a:p>
        </p:txBody>
      </p:sp>
    </p:spTree>
    <p:extLst>
      <p:ext uri="{BB962C8B-B14F-4D97-AF65-F5344CB8AC3E}">
        <p14:creationId xmlns:p14="http://schemas.microsoft.com/office/powerpoint/2010/main" val="2087462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Isosceles Triangle 18">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84652C28-47F7-9FF2-A8A9-1F593F56B463}"/>
              </a:ext>
            </a:extLst>
          </p:cNvPr>
          <p:cNvPicPr>
            <a:picLocks noGrp="1" noChangeAspect="1"/>
          </p:cNvPicPr>
          <p:nvPr>
            <p:ph idx="1"/>
          </p:nvPr>
        </p:nvPicPr>
        <p:blipFill>
          <a:blip r:embed="rId2"/>
          <a:stretch>
            <a:fillRect/>
          </a:stretch>
        </p:blipFill>
        <p:spPr>
          <a:xfrm>
            <a:off x="643467" y="866309"/>
            <a:ext cx="10905066" cy="5125381"/>
          </a:xfrm>
          <a:prstGeom prst="rect">
            <a:avLst/>
          </a:prstGeom>
          <a:ln>
            <a:noFill/>
          </a:ln>
        </p:spPr>
      </p:pic>
      <p:sp>
        <p:nvSpPr>
          <p:cNvPr id="21" name="Isosceles Triangle 20">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5350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65C245-8706-15E5-BFD6-29B520150348}"/>
            </a:ext>
          </a:extLst>
        </p:cNvPr>
        <p:cNvGrpSpPr/>
        <p:nvPr/>
      </p:nvGrpSpPr>
      <p:grpSpPr>
        <a:xfrm>
          <a:off x="0" y="0"/>
          <a:ext cx="0" cy="0"/>
          <a:chOff x="0" y="0"/>
          <a:chExt cx="0" cy="0"/>
        </a:xfrm>
      </p:grpSpPr>
      <p:sp>
        <p:nvSpPr>
          <p:cNvPr id="21" name="Rechthoek: afgeronde hoeken 2">
            <a:extLst>
              <a:ext uri="{FF2B5EF4-FFF2-40B4-BE49-F238E27FC236}">
                <a16:creationId xmlns:a16="http://schemas.microsoft.com/office/drawing/2014/main" id="{8489D8F3-BB0B-1160-F43F-9290DDD8CEE3}"/>
              </a:ext>
            </a:extLst>
          </p:cNvPr>
          <p:cNvSpPr/>
          <p:nvPr/>
        </p:nvSpPr>
        <p:spPr>
          <a:xfrm>
            <a:off x="158081" y="785818"/>
            <a:ext cx="1883956" cy="4762057"/>
          </a:xfrm>
          <a:custGeom>
            <a:avLst/>
            <a:gdLst>
              <a:gd name="csX0" fmla="*/ 0 w 1883956"/>
              <a:gd name="csY0" fmla="*/ 313999 h 4762057"/>
              <a:gd name="csX1" fmla="*/ 313999 w 1883956"/>
              <a:gd name="csY1" fmla="*/ 0 h 4762057"/>
              <a:gd name="csX2" fmla="*/ 1569957 w 1883956"/>
              <a:gd name="csY2" fmla="*/ 0 h 4762057"/>
              <a:gd name="csX3" fmla="*/ 1883956 w 1883956"/>
              <a:gd name="csY3" fmla="*/ 313999 h 4762057"/>
              <a:gd name="csX4" fmla="*/ 1883956 w 1883956"/>
              <a:gd name="csY4" fmla="*/ 4448058 h 4762057"/>
              <a:gd name="csX5" fmla="*/ 1569957 w 1883956"/>
              <a:gd name="csY5" fmla="*/ 4762057 h 4762057"/>
              <a:gd name="csX6" fmla="*/ 313999 w 1883956"/>
              <a:gd name="csY6" fmla="*/ 4762057 h 4762057"/>
              <a:gd name="csX7" fmla="*/ 0 w 1883956"/>
              <a:gd name="csY7" fmla="*/ 4448058 h 4762057"/>
              <a:gd name="csX8" fmla="*/ 0 w 1883956"/>
              <a:gd name="csY8" fmla="*/ 313999 h 476205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883956" h="4762057" fill="none" extrusionOk="0">
                <a:moveTo>
                  <a:pt x="0" y="313999"/>
                </a:moveTo>
                <a:cubicBezTo>
                  <a:pt x="-5058" y="163709"/>
                  <a:pt x="147734" y="13336"/>
                  <a:pt x="313999" y="0"/>
                </a:cubicBezTo>
                <a:cubicBezTo>
                  <a:pt x="527091" y="-20226"/>
                  <a:pt x="1333937" y="-57204"/>
                  <a:pt x="1569957" y="0"/>
                </a:cubicBezTo>
                <a:cubicBezTo>
                  <a:pt x="1744399" y="8833"/>
                  <a:pt x="1912223" y="133612"/>
                  <a:pt x="1883956" y="313999"/>
                </a:cubicBezTo>
                <a:cubicBezTo>
                  <a:pt x="1734302" y="1406588"/>
                  <a:pt x="2030391" y="3212391"/>
                  <a:pt x="1883956" y="4448058"/>
                </a:cubicBezTo>
                <a:cubicBezTo>
                  <a:pt x="1887138" y="4623631"/>
                  <a:pt x="1735522" y="4784871"/>
                  <a:pt x="1569957" y="4762057"/>
                </a:cubicBezTo>
                <a:cubicBezTo>
                  <a:pt x="1354243" y="4707913"/>
                  <a:pt x="599155" y="4839278"/>
                  <a:pt x="313999" y="4762057"/>
                </a:cubicBezTo>
                <a:cubicBezTo>
                  <a:pt x="129127" y="4768367"/>
                  <a:pt x="3681" y="4620940"/>
                  <a:pt x="0" y="4448058"/>
                </a:cubicBezTo>
                <a:cubicBezTo>
                  <a:pt x="-18709" y="2731564"/>
                  <a:pt x="-74369" y="1014185"/>
                  <a:pt x="0" y="313999"/>
                </a:cubicBezTo>
                <a:close/>
              </a:path>
              <a:path w="1883956" h="4762057" stroke="0" extrusionOk="0">
                <a:moveTo>
                  <a:pt x="0" y="313999"/>
                </a:moveTo>
                <a:cubicBezTo>
                  <a:pt x="-3602" y="146902"/>
                  <a:pt x="121706" y="-7795"/>
                  <a:pt x="313999" y="0"/>
                </a:cubicBezTo>
                <a:cubicBezTo>
                  <a:pt x="456822" y="81986"/>
                  <a:pt x="1424186" y="109450"/>
                  <a:pt x="1569957" y="0"/>
                </a:cubicBezTo>
                <a:cubicBezTo>
                  <a:pt x="1738552" y="1612"/>
                  <a:pt x="1878740" y="146749"/>
                  <a:pt x="1883956" y="313999"/>
                </a:cubicBezTo>
                <a:cubicBezTo>
                  <a:pt x="1908408" y="2277662"/>
                  <a:pt x="1951619" y="3024517"/>
                  <a:pt x="1883956" y="4448058"/>
                </a:cubicBezTo>
                <a:cubicBezTo>
                  <a:pt x="1886707" y="4618860"/>
                  <a:pt x="1761883" y="4763278"/>
                  <a:pt x="1569957" y="4762057"/>
                </a:cubicBezTo>
                <a:cubicBezTo>
                  <a:pt x="970924" y="4855138"/>
                  <a:pt x="522884" y="4849458"/>
                  <a:pt x="313999" y="4762057"/>
                </a:cubicBezTo>
                <a:cubicBezTo>
                  <a:pt x="146578" y="4762926"/>
                  <a:pt x="-23321" y="4610832"/>
                  <a:pt x="0" y="4448058"/>
                </a:cubicBezTo>
                <a:cubicBezTo>
                  <a:pt x="152408" y="3926875"/>
                  <a:pt x="73868" y="977420"/>
                  <a:pt x="0" y="313999"/>
                </a:cubicBezTo>
                <a:close/>
              </a:path>
            </a:pathLst>
          </a:custGeom>
          <a:solidFill>
            <a:schemeClr val="accent3">
              <a:lumMod val="20000"/>
              <a:lumOff val="80000"/>
            </a:schemeClr>
          </a:solidFill>
          <a:ln w="22225">
            <a:solidFill>
              <a:schemeClr val="accent3">
                <a:lumMod val="60000"/>
                <a:lumOff val="40000"/>
              </a:schemeClr>
            </a:solidFill>
            <a:extLst>
              <a:ext uri="{C807C97D-BFC1-408E-A445-0C87EB9F89A2}">
                <ask:lineSketchStyleProps xmlns:ask="http://schemas.microsoft.com/office/drawing/2018/sketchyshapes" sd="981765707">
                  <a:prstGeom prst="roundRect">
                    <a:avLst/>
                  </a:prstGeom>
                  <ask:type>
                    <ask:lineSketchCurve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 name="Rechthoek: afgeronde hoeken 17">
            <a:extLst>
              <a:ext uri="{FF2B5EF4-FFF2-40B4-BE49-F238E27FC236}">
                <a16:creationId xmlns:a16="http://schemas.microsoft.com/office/drawing/2014/main" id="{A767AECF-A011-EE0B-2945-45C6F794B3AA}"/>
              </a:ext>
            </a:extLst>
          </p:cNvPr>
          <p:cNvSpPr/>
          <p:nvPr/>
        </p:nvSpPr>
        <p:spPr>
          <a:xfrm>
            <a:off x="2166365" y="785818"/>
            <a:ext cx="1722474" cy="4762057"/>
          </a:xfrm>
          <a:custGeom>
            <a:avLst/>
            <a:gdLst>
              <a:gd name="csX0" fmla="*/ 0 w 1722474"/>
              <a:gd name="csY0" fmla="*/ 287085 h 4762057"/>
              <a:gd name="csX1" fmla="*/ 287085 w 1722474"/>
              <a:gd name="csY1" fmla="*/ 0 h 4762057"/>
              <a:gd name="csX2" fmla="*/ 1435389 w 1722474"/>
              <a:gd name="csY2" fmla="*/ 0 h 4762057"/>
              <a:gd name="csX3" fmla="*/ 1722474 w 1722474"/>
              <a:gd name="csY3" fmla="*/ 287085 h 4762057"/>
              <a:gd name="csX4" fmla="*/ 1722474 w 1722474"/>
              <a:gd name="csY4" fmla="*/ 4474972 h 4762057"/>
              <a:gd name="csX5" fmla="*/ 1435389 w 1722474"/>
              <a:gd name="csY5" fmla="*/ 4762057 h 4762057"/>
              <a:gd name="csX6" fmla="*/ 287085 w 1722474"/>
              <a:gd name="csY6" fmla="*/ 4762057 h 4762057"/>
              <a:gd name="csX7" fmla="*/ 0 w 1722474"/>
              <a:gd name="csY7" fmla="*/ 4474972 h 4762057"/>
              <a:gd name="csX8" fmla="*/ 0 w 1722474"/>
              <a:gd name="csY8" fmla="*/ 287085 h 476205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722474" h="4762057" fill="none" extrusionOk="0">
                <a:moveTo>
                  <a:pt x="0" y="287085"/>
                </a:moveTo>
                <a:cubicBezTo>
                  <a:pt x="-11211" y="126719"/>
                  <a:pt x="146889" y="15012"/>
                  <a:pt x="287085" y="0"/>
                </a:cubicBezTo>
                <a:cubicBezTo>
                  <a:pt x="724521" y="-78895"/>
                  <a:pt x="1085996" y="-46059"/>
                  <a:pt x="1435389" y="0"/>
                </a:cubicBezTo>
                <a:cubicBezTo>
                  <a:pt x="1595514" y="2422"/>
                  <a:pt x="1735182" y="144099"/>
                  <a:pt x="1722474" y="287085"/>
                </a:cubicBezTo>
                <a:cubicBezTo>
                  <a:pt x="1572035" y="1315371"/>
                  <a:pt x="1808353" y="3558422"/>
                  <a:pt x="1722474" y="4474972"/>
                </a:cubicBezTo>
                <a:cubicBezTo>
                  <a:pt x="1707762" y="4635941"/>
                  <a:pt x="1570523" y="4745898"/>
                  <a:pt x="1435389" y="4762057"/>
                </a:cubicBezTo>
                <a:cubicBezTo>
                  <a:pt x="1216490" y="4765905"/>
                  <a:pt x="721182" y="4844939"/>
                  <a:pt x="287085" y="4762057"/>
                </a:cubicBezTo>
                <a:cubicBezTo>
                  <a:pt x="129507" y="4748864"/>
                  <a:pt x="-5853" y="4636943"/>
                  <a:pt x="0" y="4474972"/>
                </a:cubicBezTo>
                <a:cubicBezTo>
                  <a:pt x="64656" y="3310286"/>
                  <a:pt x="-17807" y="1339873"/>
                  <a:pt x="0" y="287085"/>
                </a:cubicBezTo>
                <a:close/>
              </a:path>
              <a:path w="1722474" h="4762057" stroke="0" extrusionOk="0">
                <a:moveTo>
                  <a:pt x="0" y="287085"/>
                </a:moveTo>
                <a:cubicBezTo>
                  <a:pt x="-24911" y="113166"/>
                  <a:pt x="108353" y="7573"/>
                  <a:pt x="287085" y="0"/>
                </a:cubicBezTo>
                <a:cubicBezTo>
                  <a:pt x="448407" y="-77602"/>
                  <a:pt x="1164903" y="40633"/>
                  <a:pt x="1435389" y="0"/>
                </a:cubicBezTo>
                <a:cubicBezTo>
                  <a:pt x="1577047" y="16499"/>
                  <a:pt x="1717801" y="154360"/>
                  <a:pt x="1722474" y="287085"/>
                </a:cubicBezTo>
                <a:cubicBezTo>
                  <a:pt x="1742661" y="780354"/>
                  <a:pt x="1874954" y="3778160"/>
                  <a:pt x="1722474" y="4474972"/>
                </a:cubicBezTo>
                <a:cubicBezTo>
                  <a:pt x="1750752" y="4636880"/>
                  <a:pt x="1605585" y="4738095"/>
                  <a:pt x="1435389" y="4762057"/>
                </a:cubicBezTo>
                <a:cubicBezTo>
                  <a:pt x="957578" y="4692051"/>
                  <a:pt x="524621" y="4710274"/>
                  <a:pt x="287085" y="4762057"/>
                </a:cubicBezTo>
                <a:cubicBezTo>
                  <a:pt x="125649" y="4734564"/>
                  <a:pt x="-10096" y="4647555"/>
                  <a:pt x="0" y="4474972"/>
                </a:cubicBezTo>
                <a:cubicBezTo>
                  <a:pt x="-38581" y="3239468"/>
                  <a:pt x="63341" y="1745805"/>
                  <a:pt x="0" y="287085"/>
                </a:cubicBezTo>
                <a:close/>
              </a:path>
            </a:pathLst>
          </a:custGeom>
          <a:solidFill>
            <a:schemeClr val="accent3">
              <a:lumMod val="20000"/>
              <a:lumOff val="80000"/>
            </a:schemeClr>
          </a:solidFill>
          <a:ln w="22225">
            <a:solidFill>
              <a:schemeClr val="accent3">
                <a:lumMod val="60000"/>
                <a:lumOff val="40000"/>
              </a:schemeClr>
            </a:solidFill>
            <a:extLst>
              <a:ext uri="{C807C97D-BFC1-408E-A445-0C87EB9F89A2}">
                <ask:lineSketchStyleProps xmlns:ask="http://schemas.microsoft.com/office/drawing/2018/sketchyshapes" sd="1219033472">
                  <a:prstGeom prst="roundRect">
                    <a:avLst/>
                  </a:prstGeom>
                  <ask:type>
                    <ask:lineSketchCurve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afgeronde hoeken 18">
            <a:extLst>
              <a:ext uri="{FF2B5EF4-FFF2-40B4-BE49-F238E27FC236}">
                <a16:creationId xmlns:a16="http://schemas.microsoft.com/office/drawing/2014/main" id="{B2AE5E40-8B59-4DE9-CEA6-1C3C0FE21FFA}"/>
              </a:ext>
            </a:extLst>
          </p:cNvPr>
          <p:cNvSpPr/>
          <p:nvPr/>
        </p:nvSpPr>
        <p:spPr>
          <a:xfrm>
            <a:off x="4389688" y="785818"/>
            <a:ext cx="7573485" cy="4762057"/>
          </a:xfrm>
          <a:custGeom>
            <a:avLst/>
            <a:gdLst>
              <a:gd name="csX0" fmla="*/ 0 w 7573485"/>
              <a:gd name="csY0" fmla="*/ 230103 h 4762057"/>
              <a:gd name="csX1" fmla="*/ 230103 w 7573485"/>
              <a:gd name="csY1" fmla="*/ 0 h 4762057"/>
              <a:gd name="csX2" fmla="*/ 7343382 w 7573485"/>
              <a:gd name="csY2" fmla="*/ 0 h 4762057"/>
              <a:gd name="csX3" fmla="*/ 7573485 w 7573485"/>
              <a:gd name="csY3" fmla="*/ 230103 h 4762057"/>
              <a:gd name="csX4" fmla="*/ 7573485 w 7573485"/>
              <a:gd name="csY4" fmla="*/ 4531954 h 4762057"/>
              <a:gd name="csX5" fmla="*/ 7343382 w 7573485"/>
              <a:gd name="csY5" fmla="*/ 4762057 h 4762057"/>
              <a:gd name="csX6" fmla="*/ 230103 w 7573485"/>
              <a:gd name="csY6" fmla="*/ 4762057 h 4762057"/>
              <a:gd name="csX7" fmla="*/ 0 w 7573485"/>
              <a:gd name="csY7" fmla="*/ 4531954 h 4762057"/>
              <a:gd name="csX8" fmla="*/ 0 w 7573485"/>
              <a:gd name="csY8" fmla="*/ 230103 h 476205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7573485" h="4762057" fill="none" extrusionOk="0">
                <a:moveTo>
                  <a:pt x="0" y="230103"/>
                </a:moveTo>
                <a:cubicBezTo>
                  <a:pt x="-6349" y="101994"/>
                  <a:pt x="118915" y="12998"/>
                  <a:pt x="230103" y="0"/>
                </a:cubicBezTo>
                <a:cubicBezTo>
                  <a:pt x="2217104" y="130954"/>
                  <a:pt x="5148820" y="43574"/>
                  <a:pt x="7343382" y="0"/>
                </a:cubicBezTo>
                <a:cubicBezTo>
                  <a:pt x="7480145" y="14911"/>
                  <a:pt x="7587200" y="119821"/>
                  <a:pt x="7573485" y="230103"/>
                </a:cubicBezTo>
                <a:cubicBezTo>
                  <a:pt x="7423046" y="823141"/>
                  <a:pt x="7659364" y="2821692"/>
                  <a:pt x="7573485" y="4531954"/>
                </a:cubicBezTo>
                <a:cubicBezTo>
                  <a:pt x="7559863" y="4661273"/>
                  <a:pt x="7461895" y="4756145"/>
                  <a:pt x="7343382" y="4762057"/>
                </a:cubicBezTo>
                <a:cubicBezTo>
                  <a:pt x="6228899" y="4917254"/>
                  <a:pt x="3355126" y="4925077"/>
                  <a:pt x="230103" y="4762057"/>
                </a:cubicBezTo>
                <a:cubicBezTo>
                  <a:pt x="104362" y="4743911"/>
                  <a:pt x="-21074" y="4671341"/>
                  <a:pt x="0" y="4531954"/>
                </a:cubicBezTo>
                <a:cubicBezTo>
                  <a:pt x="64656" y="2916586"/>
                  <a:pt x="-17807" y="1378087"/>
                  <a:pt x="0" y="230103"/>
                </a:cubicBezTo>
                <a:close/>
              </a:path>
              <a:path w="7573485" h="4762057" stroke="0" extrusionOk="0">
                <a:moveTo>
                  <a:pt x="0" y="230103"/>
                </a:moveTo>
                <a:cubicBezTo>
                  <a:pt x="-10936" y="96276"/>
                  <a:pt x="97822" y="1951"/>
                  <a:pt x="230103" y="0"/>
                </a:cubicBezTo>
                <a:cubicBezTo>
                  <a:pt x="1757032" y="132882"/>
                  <a:pt x="6518923" y="-84951"/>
                  <a:pt x="7343382" y="0"/>
                </a:cubicBezTo>
                <a:cubicBezTo>
                  <a:pt x="7462983" y="7305"/>
                  <a:pt x="7568962" y="128020"/>
                  <a:pt x="7573485" y="230103"/>
                </a:cubicBezTo>
                <a:cubicBezTo>
                  <a:pt x="7593672" y="1244962"/>
                  <a:pt x="7725965" y="3124771"/>
                  <a:pt x="7573485" y="4531954"/>
                </a:cubicBezTo>
                <a:cubicBezTo>
                  <a:pt x="7580152" y="4659827"/>
                  <a:pt x="7473158" y="4756512"/>
                  <a:pt x="7343382" y="4762057"/>
                </a:cubicBezTo>
                <a:cubicBezTo>
                  <a:pt x="4554130" y="4849696"/>
                  <a:pt x="3604582" y="4689378"/>
                  <a:pt x="230103" y="4762057"/>
                </a:cubicBezTo>
                <a:cubicBezTo>
                  <a:pt x="102707" y="4759064"/>
                  <a:pt x="-12736" y="4676736"/>
                  <a:pt x="0" y="4531954"/>
                </a:cubicBezTo>
                <a:cubicBezTo>
                  <a:pt x="-38581" y="3297945"/>
                  <a:pt x="63341" y="1112207"/>
                  <a:pt x="0" y="230103"/>
                </a:cubicBezTo>
                <a:close/>
              </a:path>
            </a:pathLst>
          </a:custGeom>
          <a:solidFill>
            <a:schemeClr val="accent3">
              <a:lumMod val="20000"/>
              <a:lumOff val="80000"/>
            </a:schemeClr>
          </a:solidFill>
          <a:ln w="22225">
            <a:solidFill>
              <a:schemeClr val="accent3">
                <a:lumMod val="60000"/>
                <a:lumOff val="40000"/>
              </a:schemeClr>
            </a:solidFill>
            <a:extLst>
              <a:ext uri="{C807C97D-BFC1-408E-A445-0C87EB9F89A2}">
                <ask:lineSketchStyleProps xmlns:ask="http://schemas.microsoft.com/office/drawing/2018/sketchyshapes" sd="1219033472">
                  <a:prstGeom prst="roundRect">
                    <a:avLst>
                      <a:gd name="adj" fmla="val 4832"/>
                    </a:avLst>
                  </a:prstGeom>
                  <ask:type>
                    <ask:lineSketchCurve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afgeronde hoeken 3">
            <a:extLst>
              <a:ext uri="{FF2B5EF4-FFF2-40B4-BE49-F238E27FC236}">
                <a16:creationId xmlns:a16="http://schemas.microsoft.com/office/drawing/2014/main" id="{6B3F04A8-DE0C-662A-5774-823F5B52FAF5}"/>
              </a:ext>
            </a:extLst>
          </p:cNvPr>
          <p:cNvSpPr/>
          <p:nvPr/>
        </p:nvSpPr>
        <p:spPr>
          <a:xfrm>
            <a:off x="4497465" y="2399643"/>
            <a:ext cx="1826791" cy="2255097"/>
          </a:xfrm>
          <a:prstGeom prst="round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a:t>Jaar 1</a:t>
            </a:r>
          </a:p>
          <a:p>
            <a:pPr algn="ctr"/>
            <a:r>
              <a:rPr lang="nl-NL"/>
              <a:t>Gezamenlijke onderwijs-ruimte</a:t>
            </a:r>
          </a:p>
          <a:p>
            <a:pPr algn="ctr"/>
            <a:r>
              <a:rPr lang="nl-NL"/>
              <a:t>Overstap </a:t>
            </a:r>
          </a:p>
          <a:p>
            <a:pPr algn="ctr"/>
            <a:r>
              <a:rPr lang="nl-NL"/>
              <a:t>Ad ↔ bachelor is eenvoudig</a:t>
            </a:r>
          </a:p>
        </p:txBody>
      </p:sp>
      <p:sp>
        <p:nvSpPr>
          <p:cNvPr id="8" name="Rechthoek: afgeronde hoeken 4">
            <a:extLst>
              <a:ext uri="{FF2B5EF4-FFF2-40B4-BE49-F238E27FC236}">
                <a16:creationId xmlns:a16="http://schemas.microsoft.com/office/drawing/2014/main" id="{3529FAB7-9665-8FDB-4A57-3CA7BA19DFC8}"/>
              </a:ext>
            </a:extLst>
          </p:cNvPr>
          <p:cNvSpPr/>
          <p:nvPr/>
        </p:nvSpPr>
        <p:spPr>
          <a:xfrm>
            <a:off x="2298385" y="3756290"/>
            <a:ext cx="1509821" cy="770859"/>
          </a:xfrm>
          <a:prstGeom prst="round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a:t>Deeltijd pabo</a:t>
            </a:r>
          </a:p>
        </p:txBody>
      </p:sp>
      <p:sp>
        <p:nvSpPr>
          <p:cNvPr id="9" name="Rechthoek: afgeronde hoeken 5">
            <a:extLst>
              <a:ext uri="{FF2B5EF4-FFF2-40B4-BE49-F238E27FC236}">
                <a16:creationId xmlns:a16="http://schemas.microsoft.com/office/drawing/2014/main" id="{C8F07FC5-9B55-E24E-C1D6-8D3FD4D97412}"/>
              </a:ext>
            </a:extLst>
          </p:cNvPr>
          <p:cNvSpPr/>
          <p:nvPr/>
        </p:nvSpPr>
        <p:spPr>
          <a:xfrm>
            <a:off x="2266290" y="2533931"/>
            <a:ext cx="1477925" cy="677819"/>
          </a:xfrm>
          <a:prstGeom prst="round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a:t>Ad-PEP</a:t>
            </a:r>
          </a:p>
        </p:txBody>
      </p:sp>
      <p:sp>
        <p:nvSpPr>
          <p:cNvPr id="10" name="Rechthoek: afgeronde hoeken 6">
            <a:extLst>
              <a:ext uri="{FF2B5EF4-FFF2-40B4-BE49-F238E27FC236}">
                <a16:creationId xmlns:a16="http://schemas.microsoft.com/office/drawing/2014/main" id="{A755EEEF-9E62-FDBC-8C64-3D87633AED6D}"/>
              </a:ext>
            </a:extLst>
          </p:cNvPr>
          <p:cNvSpPr/>
          <p:nvPr/>
        </p:nvSpPr>
        <p:spPr>
          <a:xfrm>
            <a:off x="477721" y="2553609"/>
            <a:ext cx="1350334" cy="521768"/>
          </a:xfrm>
          <a:prstGeom prst="round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a:t>MBO4</a:t>
            </a:r>
          </a:p>
        </p:txBody>
      </p:sp>
      <p:sp>
        <p:nvSpPr>
          <p:cNvPr id="11" name="Rechthoek: afgeronde hoeken 7">
            <a:extLst>
              <a:ext uri="{FF2B5EF4-FFF2-40B4-BE49-F238E27FC236}">
                <a16:creationId xmlns:a16="http://schemas.microsoft.com/office/drawing/2014/main" id="{6C6C4C35-6EA7-EF0E-C358-74CC1261AF6A}"/>
              </a:ext>
            </a:extLst>
          </p:cNvPr>
          <p:cNvSpPr/>
          <p:nvPr/>
        </p:nvSpPr>
        <p:spPr>
          <a:xfrm>
            <a:off x="472938" y="4093749"/>
            <a:ext cx="1350334" cy="521768"/>
          </a:xfrm>
          <a:prstGeom prst="roundRect">
            <a:avLst/>
          </a:prstGeom>
          <a:solidFill>
            <a:srgbClr val="99A8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Havo/vwo</a:t>
            </a:r>
          </a:p>
        </p:txBody>
      </p:sp>
      <p:sp>
        <p:nvSpPr>
          <p:cNvPr id="12" name="Rechthoek: afgeronde hoeken 9">
            <a:extLst>
              <a:ext uri="{FF2B5EF4-FFF2-40B4-BE49-F238E27FC236}">
                <a16:creationId xmlns:a16="http://schemas.microsoft.com/office/drawing/2014/main" id="{07780939-6B34-6452-D38C-702DDAEF7468}"/>
              </a:ext>
            </a:extLst>
          </p:cNvPr>
          <p:cNvSpPr/>
          <p:nvPr/>
        </p:nvSpPr>
        <p:spPr>
          <a:xfrm>
            <a:off x="489683" y="3325227"/>
            <a:ext cx="1350334" cy="521768"/>
          </a:xfrm>
          <a:prstGeom prst="round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a:t>21+ toets</a:t>
            </a:r>
          </a:p>
        </p:txBody>
      </p:sp>
      <p:sp>
        <p:nvSpPr>
          <p:cNvPr id="13" name="Rechthoek: afgeronde hoeken 10">
            <a:extLst>
              <a:ext uri="{FF2B5EF4-FFF2-40B4-BE49-F238E27FC236}">
                <a16:creationId xmlns:a16="http://schemas.microsoft.com/office/drawing/2014/main" id="{C30BAED9-C758-8F2E-94AB-A9AAC381B8CA}"/>
              </a:ext>
            </a:extLst>
          </p:cNvPr>
          <p:cNvSpPr/>
          <p:nvPr/>
        </p:nvSpPr>
        <p:spPr>
          <a:xfrm>
            <a:off x="6352832" y="2425522"/>
            <a:ext cx="1826791" cy="898445"/>
          </a:xfrm>
          <a:prstGeom prst="round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a:t>Jaar 2</a:t>
            </a:r>
          </a:p>
          <a:p>
            <a:pPr algn="ctr"/>
            <a:r>
              <a:rPr lang="nl-NL"/>
              <a:t>Ad-PEP</a:t>
            </a:r>
          </a:p>
        </p:txBody>
      </p:sp>
      <p:sp>
        <p:nvSpPr>
          <p:cNvPr id="14" name="Rechthoek: afgeronde hoeken 11">
            <a:extLst>
              <a:ext uri="{FF2B5EF4-FFF2-40B4-BE49-F238E27FC236}">
                <a16:creationId xmlns:a16="http://schemas.microsoft.com/office/drawing/2014/main" id="{1EB53950-3FEA-CD5A-A24F-2765213D4362}"/>
              </a:ext>
            </a:extLst>
          </p:cNvPr>
          <p:cNvSpPr/>
          <p:nvPr/>
        </p:nvSpPr>
        <p:spPr>
          <a:xfrm>
            <a:off x="6362196" y="3756290"/>
            <a:ext cx="1826791" cy="898445"/>
          </a:xfrm>
          <a:prstGeom prst="round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a:t>Jaar 2</a:t>
            </a:r>
          </a:p>
          <a:p>
            <a:pPr algn="ctr"/>
            <a:r>
              <a:rPr lang="nl-NL"/>
              <a:t>Deeltijd pabo</a:t>
            </a:r>
          </a:p>
        </p:txBody>
      </p:sp>
      <p:sp>
        <p:nvSpPr>
          <p:cNvPr id="15" name="Rechthoek: afgeronde hoeken 12">
            <a:extLst>
              <a:ext uri="{FF2B5EF4-FFF2-40B4-BE49-F238E27FC236}">
                <a16:creationId xmlns:a16="http://schemas.microsoft.com/office/drawing/2014/main" id="{C363B60C-0047-0F7E-8441-7B3FE44BD180}"/>
              </a:ext>
            </a:extLst>
          </p:cNvPr>
          <p:cNvSpPr/>
          <p:nvPr/>
        </p:nvSpPr>
        <p:spPr>
          <a:xfrm>
            <a:off x="8198351" y="3756289"/>
            <a:ext cx="1826791" cy="898445"/>
          </a:xfrm>
          <a:prstGeom prst="round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a:t>Jaar 3</a:t>
            </a:r>
          </a:p>
          <a:p>
            <a:pPr algn="ctr"/>
            <a:r>
              <a:rPr lang="nl-NL"/>
              <a:t>Deeltijd pabo</a:t>
            </a:r>
          </a:p>
        </p:txBody>
      </p:sp>
      <p:sp>
        <p:nvSpPr>
          <p:cNvPr id="16" name="Rechthoek: afgeronde hoeken 13">
            <a:extLst>
              <a:ext uri="{FF2B5EF4-FFF2-40B4-BE49-F238E27FC236}">
                <a16:creationId xmlns:a16="http://schemas.microsoft.com/office/drawing/2014/main" id="{84D92CAB-7AF0-776A-827A-CF539F2194C7}"/>
              </a:ext>
            </a:extLst>
          </p:cNvPr>
          <p:cNvSpPr/>
          <p:nvPr/>
        </p:nvSpPr>
        <p:spPr>
          <a:xfrm>
            <a:off x="10048794" y="3754016"/>
            <a:ext cx="1826791" cy="898445"/>
          </a:xfrm>
          <a:prstGeom prst="round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a:t>Jaar 4</a:t>
            </a:r>
          </a:p>
          <a:p>
            <a:pPr algn="ctr"/>
            <a:r>
              <a:rPr lang="nl-NL"/>
              <a:t>Deeltijd pabo</a:t>
            </a:r>
          </a:p>
        </p:txBody>
      </p:sp>
      <p:sp>
        <p:nvSpPr>
          <p:cNvPr id="17" name="Rechthoek: afgeronde hoeken 14">
            <a:extLst>
              <a:ext uri="{FF2B5EF4-FFF2-40B4-BE49-F238E27FC236}">
                <a16:creationId xmlns:a16="http://schemas.microsoft.com/office/drawing/2014/main" id="{64050106-6565-FCEC-35CF-ADFF53DAC246}"/>
              </a:ext>
            </a:extLst>
          </p:cNvPr>
          <p:cNvSpPr/>
          <p:nvPr/>
        </p:nvSpPr>
        <p:spPr>
          <a:xfrm>
            <a:off x="228826" y="921631"/>
            <a:ext cx="1758843" cy="387877"/>
          </a:xfrm>
          <a:prstGeom prst="roundRect">
            <a:avLst/>
          </a:prstGeom>
          <a:gradFill>
            <a:gsLst>
              <a:gs pos="0">
                <a:schemeClr val="accent1">
                  <a:lumMod val="40000"/>
                  <a:lumOff val="60000"/>
                </a:schemeClr>
              </a:gs>
              <a:gs pos="27000">
                <a:srgbClr val="4472C4"/>
              </a:gs>
              <a:gs pos="75000">
                <a:srgbClr val="4472C4"/>
              </a:gs>
              <a:gs pos="100000">
                <a:schemeClr val="accent1">
                  <a:lumMod val="40000"/>
                  <a:lumOff val="60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600" b="1" spc="300"/>
              <a:t>Doelgroep</a:t>
            </a:r>
            <a:endParaRPr lang="nl-NL" b="1" spc="300"/>
          </a:p>
        </p:txBody>
      </p:sp>
      <p:sp>
        <p:nvSpPr>
          <p:cNvPr id="18" name="Rechthoek: afgeronde hoeken 15">
            <a:extLst>
              <a:ext uri="{FF2B5EF4-FFF2-40B4-BE49-F238E27FC236}">
                <a16:creationId xmlns:a16="http://schemas.microsoft.com/office/drawing/2014/main" id="{FB46698F-0796-0503-B0CE-F4B5002DDEEB}"/>
              </a:ext>
            </a:extLst>
          </p:cNvPr>
          <p:cNvSpPr/>
          <p:nvPr/>
        </p:nvSpPr>
        <p:spPr>
          <a:xfrm>
            <a:off x="2166365" y="921630"/>
            <a:ext cx="1750636" cy="387878"/>
          </a:xfrm>
          <a:prstGeom prst="roundRect">
            <a:avLst/>
          </a:prstGeom>
          <a:gradFill>
            <a:gsLst>
              <a:gs pos="0">
                <a:schemeClr val="accent1">
                  <a:lumMod val="40000"/>
                  <a:lumOff val="60000"/>
                </a:schemeClr>
              </a:gs>
              <a:gs pos="27000">
                <a:srgbClr val="4472C4"/>
              </a:gs>
              <a:gs pos="75000">
                <a:srgbClr val="4472C4"/>
              </a:gs>
              <a:gs pos="100000">
                <a:schemeClr val="accent1">
                  <a:lumMod val="40000"/>
                  <a:lumOff val="60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600" b="1" spc="300"/>
              <a:t>Inschrijving</a:t>
            </a:r>
            <a:endParaRPr lang="nl-NL" b="1" spc="300"/>
          </a:p>
        </p:txBody>
      </p:sp>
      <p:sp>
        <p:nvSpPr>
          <p:cNvPr id="19" name="Rechthoek: afgeronde hoeken 16">
            <a:extLst>
              <a:ext uri="{FF2B5EF4-FFF2-40B4-BE49-F238E27FC236}">
                <a16:creationId xmlns:a16="http://schemas.microsoft.com/office/drawing/2014/main" id="{9886DBF3-006B-7AED-3AA8-6020E473139B}"/>
              </a:ext>
            </a:extLst>
          </p:cNvPr>
          <p:cNvSpPr/>
          <p:nvPr/>
        </p:nvSpPr>
        <p:spPr>
          <a:xfrm>
            <a:off x="4497465" y="936090"/>
            <a:ext cx="7268647" cy="373418"/>
          </a:xfrm>
          <a:prstGeom prst="roundRect">
            <a:avLst/>
          </a:prstGeom>
          <a:gradFill>
            <a:gsLst>
              <a:gs pos="0">
                <a:schemeClr val="accent1">
                  <a:lumMod val="40000"/>
                  <a:lumOff val="60000"/>
                </a:schemeClr>
              </a:gs>
              <a:gs pos="27000">
                <a:srgbClr val="4472C4"/>
              </a:gs>
              <a:gs pos="75000">
                <a:srgbClr val="4472C4"/>
              </a:gs>
              <a:gs pos="100000">
                <a:schemeClr val="accent1">
                  <a:lumMod val="40000"/>
                  <a:lumOff val="60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spc="300"/>
              <a:t>Opleiding</a:t>
            </a:r>
          </a:p>
        </p:txBody>
      </p:sp>
      <p:sp>
        <p:nvSpPr>
          <p:cNvPr id="20" name="Rechthoek: afgeronde hoeken 1">
            <a:extLst>
              <a:ext uri="{FF2B5EF4-FFF2-40B4-BE49-F238E27FC236}">
                <a16:creationId xmlns:a16="http://schemas.microsoft.com/office/drawing/2014/main" id="{136BAAE2-7885-384F-CF5D-DA293196EC0C}"/>
              </a:ext>
            </a:extLst>
          </p:cNvPr>
          <p:cNvSpPr/>
          <p:nvPr/>
        </p:nvSpPr>
        <p:spPr>
          <a:xfrm>
            <a:off x="350795" y="1455320"/>
            <a:ext cx="1628110" cy="695276"/>
          </a:xfrm>
          <a:prstGeom prst="roundRect">
            <a:avLst/>
          </a:prstGeom>
          <a:gradFill>
            <a:gsLst>
              <a:gs pos="0">
                <a:schemeClr val="accent1">
                  <a:lumMod val="40000"/>
                  <a:lumOff val="60000"/>
                </a:schemeClr>
              </a:gs>
              <a:gs pos="27000">
                <a:srgbClr val="4472C4"/>
              </a:gs>
              <a:gs pos="75000">
                <a:srgbClr val="4472C4"/>
              </a:gs>
              <a:gs pos="100000">
                <a:schemeClr val="accent1">
                  <a:lumMod val="40000"/>
                  <a:lumOff val="6000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1600"/>
              <a:t>(Jong)volwassen </a:t>
            </a:r>
            <a:r>
              <a:rPr lang="nl-NL" sz="1600" err="1"/>
              <a:t>leerder</a:t>
            </a:r>
            <a:endParaRPr lang="nl-NL" sz="1600"/>
          </a:p>
        </p:txBody>
      </p:sp>
      <p:sp>
        <p:nvSpPr>
          <p:cNvPr id="25" name="Rechthoek: afgeronde hoeken 22">
            <a:extLst>
              <a:ext uri="{FF2B5EF4-FFF2-40B4-BE49-F238E27FC236}">
                <a16:creationId xmlns:a16="http://schemas.microsoft.com/office/drawing/2014/main" id="{1D12B36D-A550-1721-152F-25B2727B99ED}"/>
              </a:ext>
            </a:extLst>
          </p:cNvPr>
          <p:cNvSpPr/>
          <p:nvPr/>
        </p:nvSpPr>
        <p:spPr>
          <a:xfrm rot="16200000">
            <a:off x="1649412" y="3013945"/>
            <a:ext cx="4991450" cy="399944"/>
          </a:xfrm>
          <a:prstGeom prst="roundRect">
            <a:avLst/>
          </a:prstGeom>
          <a:gradFill>
            <a:gsLst>
              <a:gs pos="0">
                <a:schemeClr val="bg1"/>
              </a:gs>
              <a:gs pos="27000">
                <a:srgbClr val="A9BEE4"/>
              </a:gs>
              <a:gs pos="75000">
                <a:srgbClr val="A9BEE4"/>
              </a:gs>
              <a:gs pos="100000">
                <a:schemeClr val="bg1"/>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spc="600"/>
              <a:t>Brede Intake</a:t>
            </a:r>
          </a:p>
        </p:txBody>
      </p:sp>
      <p:cxnSp>
        <p:nvCxnSpPr>
          <p:cNvPr id="26" name="Verbindingslijn: gebogen 33">
            <a:extLst>
              <a:ext uri="{FF2B5EF4-FFF2-40B4-BE49-F238E27FC236}">
                <a16:creationId xmlns:a16="http://schemas.microsoft.com/office/drawing/2014/main" id="{E3CC651F-866C-E1C6-3E8E-618AD456CF62}"/>
              </a:ext>
            </a:extLst>
          </p:cNvPr>
          <p:cNvCxnSpPr>
            <a:cxnSpLocks/>
          </p:cNvCxnSpPr>
          <p:nvPr/>
        </p:nvCxnSpPr>
        <p:spPr>
          <a:xfrm flipV="1">
            <a:off x="1090418" y="4704285"/>
            <a:ext cx="5435575" cy="460817"/>
          </a:xfrm>
          <a:prstGeom prst="bentConnector2">
            <a:avLst/>
          </a:prstGeom>
          <a:ln w="50800">
            <a:tailEnd type="triangle"/>
          </a:ln>
        </p:spPr>
        <p:style>
          <a:lnRef idx="3">
            <a:schemeClr val="accent1"/>
          </a:lnRef>
          <a:fillRef idx="0">
            <a:schemeClr val="accent1"/>
          </a:fillRef>
          <a:effectRef idx="2">
            <a:schemeClr val="accent1"/>
          </a:effectRef>
          <a:fontRef idx="minor">
            <a:schemeClr val="tx1"/>
          </a:fontRef>
        </p:style>
      </p:cxnSp>
      <p:sp>
        <p:nvSpPr>
          <p:cNvPr id="2" name="Rechthoek: afgeronde hoeken 22">
            <a:extLst>
              <a:ext uri="{FF2B5EF4-FFF2-40B4-BE49-F238E27FC236}">
                <a16:creationId xmlns:a16="http://schemas.microsoft.com/office/drawing/2014/main" id="{EB802FE0-FCB9-02FD-54E9-ABF4E6EA6205}"/>
              </a:ext>
            </a:extLst>
          </p:cNvPr>
          <p:cNvSpPr/>
          <p:nvPr/>
        </p:nvSpPr>
        <p:spPr>
          <a:xfrm>
            <a:off x="4497465" y="1678438"/>
            <a:ext cx="1782715" cy="592616"/>
          </a:xfrm>
          <a:prstGeom prst="roundRect">
            <a:avLst/>
          </a:prstGeom>
          <a:gradFill>
            <a:gsLst>
              <a:gs pos="0">
                <a:srgbClr val="FECACC"/>
              </a:gs>
              <a:gs pos="27000">
                <a:srgbClr val="E30613"/>
              </a:gs>
              <a:gs pos="75000">
                <a:srgbClr val="E30613"/>
              </a:gs>
              <a:gs pos="100000">
                <a:srgbClr val="FECACC"/>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t>Jaar 1</a:t>
            </a:r>
          </a:p>
        </p:txBody>
      </p:sp>
      <p:sp>
        <p:nvSpPr>
          <p:cNvPr id="3" name="Rechthoek: afgeronde hoeken 22">
            <a:extLst>
              <a:ext uri="{FF2B5EF4-FFF2-40B4-BE49-F238E27FC236}">
                <a16:creationId xmlns:a16="http://schemas.microsoft.com/office/drawing/2014/main" id="{E85ADD96-6A15-73EC-A546-BEEAFEB09B50}"/>
              </a:ext>
            </a:extLst>
          </p:cNvPr>
          <p:cNvSpPr/>
          <p:nvPr/>
        </p:nvSpPr>
        <p:spPr>
          <a:xfrm>
            <a:off x="6362196" y="1678438"/>
            <a:ext cx="1782715" cy="592616"/>
          </a:xfrm>
          <a:prstGeom prst="roundRect">
            <a:avLst/>
          </a:prstGeom>
          <a:gradFill>
            <a:gsLst>
              <a:gs pos="0">
                <a:srgbClr val="FECACC"/>
              </a:gs>
              <a:gs pos="27000">
                <a:srgbClr val="E30613"/>
              </a:gs>
              <a:gs pos="75000">
                <a:srgbClr val="E30613"/>
              </a:gs>
              <a:gs pos="100000">
                <a:srgbClr val="FECACC"/>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t>Jaar 2</a:t>
            </a:r>
          </a:p>
        </p:txBody>
      </p:sp>
      <p:sp>
        <p:nvSpPr>
          <p:cNvPr id="4" name="Rechthoek: afgeronde hoeken 22">
            <a:extLst>
              <a:ext uri="{FF2B5EF4-FFF2-40B4-BE49-F238E27FC236}">
                <a16:creationId xmlns:a16="http://schemas.microsoft.com/office/drawing/2014/main" id="{DB0B8F1E-E99A-E8E7-3F21-93BECB8995CA}"/>
              </a:ext>
            </a:extLst>
          </p:cNvPr>
          <p:cNvSpPr/>
          <p:nvPr/>
        </p:nvSpPr>
        <p:spPr>
          <a:xfrm>
            <a:off x="8198351" y="1678438"/>
            <a:ext cx="1782715" cy="592616"/>
          </a:xfrm>
          <a:prstGeom prst="roundRect">
            <a:avLst/>
          </a:prstGeom>
          <a:gradFill>
            <a:gsLst>
              <a:gs pos="0">
                <a:srgbClr val="FECACC"/>
              </a:gs>
              <a:gs pos="27000">
                <a:srgbClr val="E30613"/>
              </a:gs>
              <a:gs pos="75000">
                <a:srgbClr val="E30613"/>
              </a:gs>
              <a:gs pos="100000">
                <a:srgbClr val="FECACC"/>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t>Jaar 3</a:t>
            </a:r>
          </a:p>
        </p:txBody>
      </p:sp>
      <p:sp>
        <p:nvSpPr>
          <p:cNvPr id="5" name="Rechthoek: afgeronde hoeken 22">
            <a:extLst>
              <a:ext uri="{FF2B5EF4-FFF2-40B4-BE49-F238E27FC236}">
                <a16:creationId xmlns:a16="http://schemas.microsoft.com/office/drawing/2014/main" id="{D722FA17-9DC1-AF9A-327A-551411725B64}"/>
              </a:ext>
            </a:extLst>
          </p:cNvPr>
          <p:cNvSpPr/>
          <p:nvPr/>
        </p:nvSpPr>
        <p:spPr>
          <a:xfrm>
            <a:off x="10025142" y="1678438"/>
            <a:ext cx="1782715" cy="592616"/>
          </a:xfrm>
          <a:prstGeom prst="roundRect">
            <a:avLst/>
          </a:prstGeom>
          <a:gradFill>
            <a:gsLst>
              <a:gs pos="0">
                <a:srgbClr val="FECACC"/>
              </a:gs>
              <a:gs pos="27000">
                <a:srgbClr val="E30613"/>
              </a:gs>
              <a:gs pos="75000">
                <a:srgbClr val="E30613"/>
              </a:gs>
              <a:gs pos="100000">
                <a:srgbClr val="FECACC"/>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t>Jaar 4</a:t>
            </a:r>
          </a:p>
        </p:txBody>
      </p:sp>
      <p:sp>
        <p:nvSpPr>
          <p:cNvPr id="24" name="Rechthoek: afgeronde hoeken 19">
            <a:extLst>
              <a:ext uri="{FF2B5EF4-FFF2-40B4-BE49-F238E27FC236}">
                <a16:creationId xmlns:a16="http://schemas.microsoft.com/office/drawing/2014/main" id="{9EAB8FFC-4FFE-12F7-A3B6-C27B3AB20E58}"/>
              </a:ext>
            </a:extLst>
          </p:cNvPr>
          <p:cNvSpPr/>
          <p:nvPr/>
        </p:nvSpPr>
        <p:spPr>
          <a:xfrm>
            <a:off x="489683" y="4865367"/>
            <a:ext cx="1350334" cy="537313"/>
          </a:xfrm>
          <a:prstGeom prst="round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a:t>Hbo/wo</a:t>
            </a:r>
          </a:p>
        </p:txBody>
      </p:sp>
      <p:sp>
        <p:nvSpPr>
          <p:cNvPr id="6" name="Ster: 5 punten 5">
            <a:extLst>
              <a:ext uri="{FF2B5EF4-FFF2-40B4-BE49-F238E27FC236}">
                <a16:creationId xmlns:a16="http://schemas.microsoft.com/office/drawing/2014/main" id="{5C949EE4-EE31-D857-1508-0226845635F3}"/>
              </a:ext>
            </a:extLst>
          </p:cNvPr>
          <p:cNvSpPr/>
          <p:nvPr/>
        </p:nvSpPr>
        <p:spPr>
          <a:xfrm>
            <a:off x="1607736" y="3211750"/>
            <a:ext cx="379933" cy="337459"/>
          </a:xfrm>
          <a:prstGeom prst="star5">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753520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8F0DD974-F230-6D01-8345-C7557E53B8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008" y="1565746"/>
            <a:ext cx="5160194" cy="4291012"/>
          </a:xfrm>
          <a:prstGeom prst="rect">
            <a:avLst/>
          </a:prstGeom>
          <a:noFill/>
          <a:extLst>
            <a:ext uri="{909E8E84-426E-40DD-AFC4-6F175D3DCCD1}">
              <a14:hiddenFill xmlns:a14="http://schemas.microsoft.com/office/drawing/2010/main">
                <a:solidFill>
                  <a:srgbClr val="FFFFFF"/>
                </a:solidFill>
              </a14:hiddenFill>
            </a:ext>
          </a:extLst>
        </p:spPr>
      </p:pic>
      <p:sp>
        <p:nvSpPr>
          <p:cNvPr id="8" name="Titel 1">
            <a:extLst>
              <a:ext uri="{FF2B5EF4-FFF2-40B4-BE49-F238E27FC236}">
                <a16:creationId xmlns:a16="http://schemas.microsoft.com/office/drawing/2014/main" id="{E1EB240D-042B-104C-2CFC-1D6919608DA5}"/>
              </a:ext>
            </a:extLst>
          </p:cNvPr>
          <p:cNvSpPr txBox="1">
            <a:spLocks/>
          </p:cNvSpPr>
          <p:nvPr/>
        </p:nvSpPr>
        <p:spPr>
          <a:xfrm>
            <a:off x="631008" y="852573"/>
            <a:ext cx="5939835" cy="104011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3200" b="1">
                <a:solidFill>
                  <a:srgbClr val="E30613"/>
                </a:solidFill>
                <a:latin typeface="Aptos" panose="020B0004020202020204" pitchFamily="34" charset="0"/>
              </a:rPr>
              <a:t>Aantonen van leeruitkomsten</a:t>
            </a:r>
          </a:p>
        </p:txBody>
      </p:sp>
      <p:graphicFrame>
        <p:nvGraphicFramePr>
          <p:cNvPr id="2" name="Tabel 1">
            <a:extLst>
              <a:ext uri="{FF2B5EF4-FFF2-40B4-BE49-F238E27FC236}">
                <a16:creationId xmlns:a16="http://schemas.microsoft.com/office/drawing/2014/main" id="{C745FD60-3C5F-D094-5166-DF38E758EE5E}"/>
              </a:ext>
            </a:extLst>
          </p:cNvPr>
          <p:cNvGraphicFramePr>
            <a:graphicFrameLocks noGrp="1"/>
          </p:cNvGraphicFramePr>
          <p:nvPr/>
        </p:nvGraphicFramePr>
        <p:xfrm>
          <a:off x="6698713" y="1671632"/>
          <a:ext cx="4176295" cy="3693605"/>
        </p:xfrm>
        <a:graphic>
          <a:graphicData uri="http://schemas.openxmlformats.org/drawingml/2006/table">
            <a:tbl>
              <a:tblPr firstRow="1" bandRow="1">
                <a:tableStyleId>{5940675A-B579-460E-94D1-54222C63F5DA}</a:tableStyleId>
              </a:tblPr>
              <a:tblGrid>
                <a:gridCol w="4176295">
                  <a:extLst>
                    <a:ext uri="{9D8B030D-6E8A-4147-A177-3AD203B41FA5}">
                      <a16:colId xmlns:a16="http://schemas.microsoft.com/office/drawing/2014/main" val="2649820866"/>
                    </a:ext>
                  </a:extLst>
                </a:gridCol>
              </a:tblGrid>
              <a:tr h="370840">
                <a:tc>
                  <a:txBody>
                    <a:bodyPr/>
                    <a:lstStyle/>
                    <a:p>
                      <a:r>
                        <a:rPr lang="nl-NL" b="1"/>
                        <a:t>Leeruitkomsten</a:t>
                      </a:r>
                    </a:p>
                  </a:txBody>
                  <a:tcPr/>
                </a:tc>
                <a:extLst>
                  <a:ext uri="{0D108BD9-81ED-4DB2-BD59-A6C34878D82A}">
                    <a16:rowId xmlns:a16="http://schemas.microsoft.com/office/drawing/2014/main" val="2089321998"/>
                  </a:ext>
                </a:extLst>
              </a:tr>
              <a:tr h="370840">
                <a:tc>
                  <a:txBody>
                    <a:bodyPr/>
                    <a:lstStyle/>
                    <a:p>
                      <a:r>
                        <a:rPr lang="nl-NL"/>
                        <a:t>Professionele identiteit</a:t>
                      </a:r>
                    </a:p>
                  </a:txBody>
                  <a:tcPr>
                    <a:solidFill>
                      <a:schemeClr val="accent4">
                        <a:lumMod val="20000"/>
                        <a:lumOff val="80000"/>
                      </a:schemeClr>
                    </a:solidFill>
                  </a:tcPr>
                </a:tc>
                <a:extLst>
                  <a:ext uri="{0D108BD9-81ED-4DB2-BD59-A6C34878D82A}">
                    <a16:rowId xmlns:a16="http://schemas.microsoft.com/office/drawing/2014/main" val="2316251790"/>
                  </a:ext>
                </a:extLst>
              </a:tr>
              <a:tr h="674793">
                <a:tc>
                  <a:txBody>
                    <a:bodyPr/>
                    <a:lstStyle/>
                    <a:p>
                      <a:r>
                        <a:rPr lang="nl-NL"/>
                        <a:t>Pedagogisch handelen</a:t>
                      </a:r>
                    </a:p>
                    <a:p>
                      <a:r>
                        <a:rPr lang="nl-NL"/>
                        <a:t>Pedagogisch afstemmen</a:t>
                      </a:r>
                    </a:p>
                  </a:txBody>
                  <a:tcPr>
                    <a:solidFill>
                      <a:schemeClr val="accent2">
                        <a:lumMod val="20000"/>
                        <a:lumOff val="80000"/>
                      </a:schemeClr>
                    </a:solidFill>
                  </a:tcPr>
                </a:tc>
                <a:extLst>
                  <a:ext uri="{0D108BD9-81ED-4DB2-BD59-A6C34878D82A}">
                    <a16:rowId xmlns:a16="http://schemas.microsoft.com/office/drawing/2014/main" val="3197806906"/>
                  </a:ext>
                </a:extLst>
              </a:tr>
              <a:tr h="370840">
                <a:tc>
                  <a:txBody>
                    <a:bodyPr/>
                    <a:lstStyle/>
                    <a:p>
                      <a:r>
                        <a:rPr lang="nl-NL"/>
                        <a:t>Vakinhoudelijke expertise</a:t>
                      </a:r>
                    </a:p>
                  </a:txBody>
                  <a:tcPr>
                    <a:solidFill>
                      <a:schemeClr val="accent6">
                        <a:lumMod val="40000"/>
                        <a:lumOff val="60000"/>
                      </a:schemeClr>
                    </a:solidFill>
                  </a:tcPr>
                </a:tc>
                <a:extLst>
                  <a:ext uri="{0D108BD9-81ED-4DB2-BD59-A6C34878D82A}">
                    <a16:rowId xmlns:a16="http://schemas.microsoft.com/office/drawing/2014/main" val="3998648837"/>
                  </a:ext>
                </a:extLst>
              </a:tr>
              <a:tr h="941894">
                <a:tc>
                  <a:txBody>
                    <a:bodyPr/>
                    <a:lstStyle/>
                    <a:p>
                      <a:r>
                        <a:rPr lang="nl-NL"/>
                        <a:t>Vakdidactisch ontwerpen</a:t>
                      </a:r>
                    </a:p>
                    <a:p>
                      <a:r>
                        <a:rPr lang="nl-NL"/>
                        <a:t>Vakdidactisch uitvoeren</a:t>
                      </a:r>
                    </a:p>
                    <a:p>
                      <a:r>
                        <a:rPr lang="nl-NL"/>
                        <a:t>Vakdidactisch evalueren</a:t>
                      </a:r>
                    </a:p>
                  </a:txBody>
                  <a:tcPr>
                    <a:solidFill>
                      <a:schemeClr val="accent6">
                        <a:lumMod val="20000"/>
                        <a:lumOff val="80000"/>
                      </a:schemeClr>
                    </a:solidFill>
                  </a:tcPr>
                </a:tc>
                <a:extLst>
                  <a:ext uri="{0D108BD9-81ED-4DB2-BD59-A6C34878D82A}">
                    <a16:rowId xmlns:a16="http://schemas.microsoft.com/office/drawing/2014/main" val="3329596264"/>
                  </a:ext>
                </a:extLst>
              </a:tr>
              <a:tr h="964398">
                <a:tc>
                  <a:txBody>
                    <a:bodyPr/>
                    <a:lstStyle/>
                    <a:p>
                      <a:r>
                        <a:rPr lang="nl-NL"/>
                        <a:t>Onderzoekend vermogen</a:t>
                      </a:r>
                    </a:p>
                    <a:p>
                      <a:r>
                        <a:rPr lang="nl-NL"/>
                        <a:t>Professioneel ontwikkelen</a:t>
                      </a:r>
                    </a:p>
                    <a:p>
                      <a:r>
                        <a:rPr lang="nl-NL"/>
                        <a:t>Professioneel samenwerken</a:t>
                      </a:r>
                    </a:p>
                  </a:txBody>
                  <a:tcPr>
                    <a:solidFill>
                      <a:schemeClr val="accent5">
                        <a:lumMod val="20000"/>
                        <a:lumOff val="80000"/>
                      </a:schemeClr>
                    </a:solidFill>
                  </a:tcPr>
                </a:tc>
                <a:extLst>
                  <a:ext uri="{0D108BD9-81ED-4DB2-BD59-A6C34878D82A}">
                    <a16:rowId xmlns:a16="http://schemas.microsoft.com/office/drawing/2014/main" val="1416630852"/>
                  </a:ext>
                </a:extLst>
              </a:tr>
            </a:tbl>
          </a:graphicData>
        </a:graphic>
      </p:graphicFrame>
    </p:spTree>
    <p:extLst>
      <p:ext uri="{BB962C8B-B14F-4D97-AF65-F5344CB8AC3E}">
        <p14:creationId xmlns:p14="http://schemas.microsoft.com/office/powerpoint/2010/main" val="1167165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Afbeelding 27">
            <a:extLst>
              <a:ext uri="{FF2B5EF4-FFF2-40B4-BE49-F238E27FC236}">
                <a16:creationId xmlns:a16="http://schemas.microsoft.com/office/drawing/2014/main" id="{31A012FA-6867-9168-6318-1AEF1E0CB379}"/>
              </a:ext>
            </a:extLst>
          </p:cNvPr>
          <p:cNvPicPr>
            <a:picLocks noChangeAspect="1"/>
          </p:cNvPicPr>
          <p:nvPr/>
        </p:nvPicPr>
        <p:blipFill>
          <a:blip r:embed="rId3"/>
          <a:stretch>
            <a:fillRect/>
          </a:stretch>
        </p:blipFill>
        <p:spPr>
          <a:xfrm>
            <a:off x="1209660" y="0"/>
            <a:ext cx="9772679" cy="6912586"/>
          </a:xfrm>
          <a:prstGeom prst="rect">
            <a:avLst/>
          </a:prstGeom>
        </p:spPr>
      </p:pic>
    </p:spTree>
    <p:extLst>
      <p:ext uri="{BB962C8B-B14F-4D97-AF65-F5344CB8AC3E}">
        <p14:creationId xmlns:p14="http://schemas.microsoft.com/office/powerpoint/2010/main" val="2723794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E12E8-0B09-3A44-9A1A-5B4CFC9CF23B}"/>
            </a:ext>
          </a:extLst>
        </p:cNvPr>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34A6BBAA-E639-6582-F86C-5EDF61CF3BF0}"/>
              </a:ext>
            </a:extLst>
          </p:cNvPr>
          <p:cNvSpPr>
            <a:spLocks noGrp="1"/>
          </p:cNvSpPr>
          <p:nvPr>
            <p:ph type="sldNum" sz="quarter" idx="8"/>
          </p:nvPr>
        </p:nvSpPr>
        <p:spPr>
          <a:xfrm>
            <a:off x="0" y="0"/>
            <a:ext cx="0" cy="0"/>
          </a:xfrm>
          <a:prstGeom prst="rect">
            <a:avLst/>
          </a:prstGeom>
        </p:spPr>
        <p:txBody>
          <a:bodyPr vert="horz" lIns="0" tIns="0" rIns="0" bIns="0" rtlCol="0" anchor="ctr">
            <a:no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a:t> | </a:t>
            </a:r>
            <a:fld id="{758FA93E-B70F-48AD-B55D-869B79E7A368}" type="slidenum">
              <a:rPr smtClean="0"/>
              <a:pPr/>
              <a:t>8</a:t>
            </a:fld>
            <a:endParaRPr lang="nl-NL"/>
          </a:p>
        </p:txBody>
      </p:sp>
      <p:graphicFrame>
        <p:nvGraphicFramePr>
          <p:cNvPr id="5" name="Tabel 5">
            <a:extLst>
              <a:ext uri="{FF2B5EF4-FFF2-40B4-BE49-F238E27FC236}">
                <a16:creationId xmlns:a16="http://schemas.microsoft.com/office/drawing/2014/main" id="{E4601FD8-75C8-5392-5C27-F45D0519CCC8}"/>
              </a:ext>
            </a:extLst>
          </p:cNvPr>
          <p:cNvGraphicFramePr>
            <a:graphicFrameLocks noGrp="1"/>
          </p:cNvGraphicFramePr>
          <p:nvPr>
            <p:ph type="pic" sz="quarter" idx="4294967295"/>
          </p:nvPr>
        </p:nvGraphicFramePr>
        <p:xfrm>
          <a:off x="120865" y="1369601"/>
          <a:ext cx="11950270" cy="3391735"/>
        </p:xfrm>
        <a:graphic>
          <a:graphicData uri="http://schemas.openxmlformats.org/drawingml/2006/table">
            <a:tbl>
              <a:tblPr firstRow="1" bandRow="1">
                <a:tableStyleId>{5DA37D80-6434-44D0-A028-1B22A696006F}</a:tableStyleId>
              </a:tblPr>
              <a:tblGrid>
                <a:gridCol w="2223306">
                  <a:extLst>
                    <a:ext uri="{9D8B030D-6E8A-4147-A177-3AD203B41FA5}">
                      <a16:colId xmlns:a16="http://schemas.microsoft.com/office/drawing/2014/main" val="2820253576"/>
                    </a:ext>
                  </a:extLst>
                </a:gridCol>
                <a:gridCol w="4830967">
                  <a:extLst>
                    <a:ext uri="{9D8B030D-6E8A-4147-A177-3AD203B41FA5}">
                      <a16:colId xmlns:a16="http://schemas.microsoft.com/office/drawing/2014/main" val="1487116564"/>
                    </a:ext>
                  </a:extLst>
                </a:gridCol>
                <a:gridCol w="4895997">
                  <a:extLst>
                    <a:ext uri="{9D8B030D-6E8A-4147-A177-3AD203B41FA5}">
                      <a16:colId xmlns:a16="http://schemas.microsoft.com/office/drawing/2014/main" val="3031467797"/>
                    </a:ext>
                  </a:extLst>
                </a:gridCol>
              </a:tblGrid>
              <a:tr h="1712135">
                <a:tc>
                  <a:txBody>
                    <a:bodyPr/>
                    <a:lstStyle/>
                    <a:p>
                      <a:r>
                        <a:rPr lang="nl-NL" sz="1800" i="1">
                          <a:latin typeface="Aptos" panose="020B0004020202020204" pitchFamily="34" charset="0"/>
                        </a:rPr>
                        <a:t>Jaar 1</a:t>
                      </a:r>
                    </a:p>
                  </a:txBody>
                  <a:tcPr/>
                </a:tc>
                <a:tc>
                  <a:txBody>
                    <a:bodyPr/>
                    <a:lstStyle/>
                    <a:p>
                      <a:r>
                        <a:rPr lang="nl-NL" sz="1400">
                          <a:latin typeface="Aptos" panose="020B0004020202020204" pitchFamily="34" charset="0"/>
                        </a:rPr>
                        <a:t>Semester 1</a:t>
                      </a:r>
                    </a:p>
                    <a:p>
                      <a:r>
                        <a:rPr lang="nl-NL" sz="1400">
                          <a:solidFill>
                            <a:srgbClr val="C00000"/>
                          </a:solidFill>
                          <a:latin typeface="Aptos" panose="020B0004020202020204" pitchFamily="34" charset="0"/>
                        </a:rPr>
                        <a:t>Wie ben ik?</a:t>
                      </a:r>
                    </a:p>
                    <a:p>
                      <a:endParaRPr lang="nl-NL" sz="1400">
                        <a:latin typeface="Aptos" panose="020B0004020202020204" pitchFamily="34" charset="0"/>
                      </a:endParaRPr>
                    </a:p>
                    <a:p>
                      <a:endParaRPr lang="nl-NL" sz="1400">
                        <a:latin typeface="Aptos" panose="020B0004020202020204" pitchFamily="34" charset="0"/>
                      </a:endParaRPr>
                    </a:p>
                    <a:p>
                      <a:endParaRPr lang="nl-NL" sz="1400">
                        <a:latin typeface="Aptos" panose="020B0004020202020204" pitchFamily="34" charset="0"/>
                      </a:endParaRPr>
                    </a:p>
                    <a:p>
                      <a:endParaRPr lang="nl-NL" sz="1400">
                        <a:latin typeface="Aptos" panose="020B0004020202020204" pitchFamily="34" charset="0"/>
                      </a:endParaRPr>
                    </a:p>
                    <a:p>
                      <a:endParaRPr lang="nl-NL" sz="1400">
                        <a:latin typeface="Aptos" panose="020B0004020202020204" pitchFamily="34" charset="0"/>
                      </a:endParaRPr>
                    </a:p>
                  </a:txBody>
                  <a:tcPr/>
                </a:tc>
                <a:tc>
                  <a:txBody>
                    <a:bodyPr/>
                    <a:lstStyle/>
                    <a:p>
                      <a:r>
                        <a:rPr lang="nl-NL" sz="1400">
                          <a:latin typeface="Aptos" panose="020B0004020202020204" pitchFamily="34" charset="0"/>
                        </a:rPr>
                        <a:t>Semester 2</a:t>
                      </a:r>
                    </a:p>
                    <a:p>
                      <a:r>
                        <a:rPr lang="nl-NL" sz="1400">
                          <a:solidFill>
                            <a:srgbClr val="C00000"/>
                          </a:solidFill>
                          <a:latin typeface="Aptos" panose="020B0004020202020204" pitchFamily="34" charset="0"/>
                        </a:rPr>
                        <a:t>Ik en de ander</a:t>
                      </a:r>
                    </a:p>
                    <a:p>
                      <a:endParaRPr lang="nl-NL" sz="1400" i="1">
                        <a:latin typeface="Aptos" panose="020B0004020202020204" pitchFamily="34" charset="0"/>
                      </a:endParaRPr>
                    </a:p>
                  </a:txBody>
                  <a:tcPr/>
                </a:tc>
                <a:extLst>
                  <a:ext uri="{0D108BD9-81ED-4DB2-BD59-A6C34878D82A}">
                    <a16:rowId xmlns:a16="http://schemas.microsoft.com/office/drawing/2014/main" val="14171242"/>
                  </a:ext>
                </a:extLst>
              </a:tr>
              <a:tr h="512652">
                <a:tc>
                  <a:txBody>
                    <a:bodyPr/>
                    <a:lstStyle/>
                    <a:p>
                      <a:r>
                        <a:rPr lang="nl-NL" sz="1200" b="1">
                          <a:solidFill>
                            <a:schemeClr val="tx1"/>
                          </a:solidFill>
                          <a:latin typeface="Aptos" panose="020B0004020202020204" pitchFamily="34" charset="0"/>
                        </a:rPr>
                        <a:t>Nadruk</a:t>
                      </a:r>
                    </a:p>
                  </a:txBody>
                  <a:tcPr/>
                </a:tc>
                <a:tc>
                  <a:txBody>
                    <a:bodyPr/>
                    <a:lstStyle/>
                    <a:p>
                      <a:r>
                        <a:rPr lang="nl-NL" sz="1400" b="0">
                          <a:solidFill>
                            <a:schemeClr val="tx1"/>
                          </a:solidFill>
                          <a:latin typeface="Aptos" panose="020B0004020202020204" pitchFamily="34" charset="0"/>
                        </a:rPr>
                        <a:t>Het kind en de interactie met het kind</a:t>
                      </a:r>
                      <a:endParaRPr lang="nl-NL" sz="1400" b="0" i="1">
                        <a:solidFill>
                          <a:schemeClr val="tx1"/>
                        </a:solidFill>
                        <a:latin typeface="Aptos" panose="020B0004020202020204" pitchFamily="34" charset="0"/>
                      </a:endParaRPr>
                    </a:p>
                  </a:txBody>
                  <a:tcPr/>
                </a:tc>
                <a:tc>
                  <a:txBody>
                    <a:bodyPr/>
                    <a:lstStyle/>
                    <a:p>
                      <a:r>
                        <a:rPr lang="nl-NL" sz="1400" b="0">
                          <a:solidFill>
                            <a:schemeClr val="tx1"/>
                          </a:solidFill>
                          <a:latin typeface="Aptos" panose="020B0004020202020204" pitchFamily="34" charset="0"/>
                        </a:rPr>
                        <a:t>De groep en tegemoetkomen aan diverse onderwijsleer-behoeften</a:t>
                      </a:r>
                      <a:endParaRPr lang="nl-NL" sz="1400" b="0" i="1">
                        <a:solidFill>
                          <a:schemeClr val="tx1"/>
                        </a:solidFill>
                        <a:latin typeface="Aptos" panose="020B0004020202020204" pitchFamily="34" charset="0"/>
                      </a:endParaRPr>
                    </a:p>
                  </a:txBody>
                  <a:tcPr/>
                </a:tc>
                <a:extLst>
                  <a:ext uri="{0D108BD9-81ED-4DB2-BD59-A6C34878D82A}">
                    <a16:rowId xmlns:a16="http://schemas.microsoft.com/office/drawing/2014/main" val="1682195522"/>
                  </a:ext>
                </a:extLst>
              </a:tr>
              <a:tr h="1161440">
                <a:tc>
                  <a:txBody>
                    <a:bodyPr/>
                    <a:lstStyle/>
                    <a:p>
                      <a:r>
                        <a:rPr lang="nl-NL" sz="1200" b="1" err="1">
                          <a:solidFill>
                            <a:schemeClr val="tx1"/>
                          </a:solidFill>
                          <a:latin typeface="Aptos" panose="020B0004020202020204" pitchFamily="34" charset="0"/>
                        </a:rPr>
                        <a:t>Onderwijs-aanbod</a:t>
                      </a:r>
                      <a:endParaRPr lang="nl-NL" sz="1200" b="1">
                        <a:solidFill>
                          <a:schemeClr val="tx1"/>
                        </a:solidFill>
                        <a:latin typeface="Aptos" panose="020B00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a:solidFill>
                            <a:schemeClr val="tx1"/>
                          </a:solidFill>
                          <a:latin typeface="Aptos" panose="020B0004020202020204" pitchFamily="34" charset="0"/>
                        </a:rPr>
                        <a:t>Onderwijseenheden gericht op:</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nl-NL" sz="1400" b="0">
                          <a:solidFill>
                            <a:schemeClr val="tx1"/>
                          </a:solidFill>
                          <a:latin typeface="Aptos" panose="020B0004020202020204" pitchFamily="34" charset="0"/>
                        </a:rPr>
                        <a:t>studievaardigheden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nl-NL" sz="1400" b="0">
                          <a:solidFill>
                            <a:schemeClr val="tx1"/>
                          </a:solidFill>
                          <a:latin typeface="Aptos" panose="020B0004020202020204" pitchFamily="34" charset="0"/>
                        </a:rPr>
                        <a:t>oriënteren op beroep</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nl-NL" sz="1400" b="0">
                          <a:solidFill>
                            <a:schemeClr val="tx1"/>
                          </a:solidFill>
                          <a:latin typeface="Aptos" panose="020B0004020202020204" pitchFamily="34" charset="0"/>
                        </a:rPr>
                        <a:t>observeren, signaleren en analyseren van kinderen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nl-NL" sz="1400" b="0">
                          <a:solidFill>
                            <a:schemeClr val="tx1"/>
                          </a:solidFill>
                          <a:latin typeface="Aptos" panose="020B0004020202020204" pitchFamily="34" charset="0"/>
                        </a:rPr>
                        <a:t>pedagogiek</a:t>
                      </a:r>
                      <a:endParaRPr lang="nl-NL" sz="1400" b="0" i="1">
                        <a:solidFill>
                          <a:schemeClr val="tx1"/>
                        </a:solidFill>
                        <a:latin typeface="Aptos" panose="020B0004020202020204" pitchFamily="34" charset="0"/>
                      </a:endParaRPr>
                    </a:p>
                  </a:txBody>
                  <a:tcPr/>
                </a:tc>
                <a:tc>
                  <a:txBody>
                    <a:bodyPr/>
                    <a:lstStyle/>
                    <a:p>
                      <a:pPr marL="0" indent="0">
                        <a:buFont typeface="Arial" panose="020B0604020202020204" pitchFamily="34" charset="0"/>
                        <a:buNone/>
                      </a:pPr>
                      <a:r>
                        <a:rPr lang="nl-NL" sz="1400" b="0">
                          <a:solidFill>
                            <a:schemeClr val="tx1"/>
                          </a:solidFill>
                          <a:latin typeface="Aptos" panose="020B0004020202020204" pitchFamily="34" charset="0"/>
                        </a:rPr>
                        <a:t>Onderwijseenheden gericht op:</a:t>
                      </a:r>
                    </a:p>
                    <a:p>
                      <a:pPr marL="285750" marR="0" lvl="0" indent="-285750" algn="l" defTabSz="914400" rtl="0" eaLnBrk="1" fontAlgn="auto" latinLnBrk="0" hangingPunct="1">
                        <a:lnSpc>
                          <a:spcPct val="100000"/>
                        </a:lnSpc>
                        <a:spcBef>
                          <a:spcPts val="0"/>
                        </a:spcBef>
                        <a:spcAft>
                          <a:spcPts val="0"/>
                        </a:spcAft>
                        <a:buClrTx/>
                        <a:buSzTx/>
                        <a:buFont typeface="Systeemlettertype regulier"/>
                        <a:buChar char="⁃"/>
                        <a:tabLst/>
                        <a:defRPr/>
                      </a:pPr>
                      <a:r>
                        <a:rPr lang="nl-NL" sz="1400" b="0">
                          <a:solidFill>
                            <a:schemeClr val="tx1"/>
                          </a:solidFill>
                          <a:latin typeface="Aptos" panose="020B0004020202020204" pitchFamily="34" charset="0"/>
                        </a:rPr>
                        <a:t>het ontwikkelen van een rijke speel- en leeromgeving</a:t>
                      </a:r>
                    </a:p>
                    <a:p>
                      <a:pPr marL="285750" indent="-285750">
                        <a:buFont typeface="Systeemlettertype regulier"/>
                        <a:buChar char="⁃"/>
                      </a:pPr>
                      <a:r>
                        <a:rPr lang="nl-NL" sz="1400" b="0">
                          <a:solidFill>
                            <a:schemeClr val="tx1"/>
                          </a:solidFill>
                          <a:latin typeface="Aptos" panose="020B0004020202020204" pitchFamily="34" charset="0"/>
                        </a:rPr>
                        <a:t>werken met de groep en gelijke kansen stimuleren voor elk kind </a:t>
                      </a:r>
                    </a:p>
                    <a:p>
                      <a:pPr marL="285750" indent="-285750">
                        <a:buFont typeface="Systeemlettertype regulier"/>
                        <a:buChar char="⁃"/>
                      </a:pPr>
                      <a:r>
                        <a:rPr lang="nl-NL" sz="1400" b="0">
                          <a:solidFill>
                            <a:schemeClr val="tx1"/>
                          </a:solidFill>
                          <a:latin typeface="Aptos" panose="020B0004020202020204" pitchFamily="34" charset="0"/>
                        </a:rPr>
                        <a:t>het ontwerpen van passend aanbod.</a:t>
                      </a:r>
                    </a:p>
                  </a:txBody>
                  <a:tcPr/>
                </a:tc>
                <a:extLst>
                  <a:ext uri="{0D108BD9-81ED-4DB2-BD59-A6C34878D82A}">
                    <a16:rowId xmlns:a16="http://schemas.microsoft.com/office/drawing/2014/main" val="3721789475"/>
                  </a:ext>
                </a:extLst>
              </a:tr>
            </a:tbl>
          </a:graphicData>
        </a:graphic>
      </p:graphicFrame>
      <p:pic>
        <p:nvPicPr>
          <p:cNvPr id="13" name="Afbeelding 12" descr="Afbeelding met tafel, eettafel&#10;&#10;Automatisch gegenereerde beschrijving">
            <a:extLst>
              <a:ext uri="{FF2B5EF4-FFF2-40B4-BE49-F238E27FC236}">
                <a16:creationId xmlns:a16="http://schemas.microsoft.com/office/drawing/2014/main" id="{E215B4CD-BAAF-1A7E-3CB9-164BBFCFEA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0078" y="1457978"/>
            <a:ext cx="2231334" cy="1487556"/>
          </a:xfrm>
          <a:prstGeom prst="rect">
            <a:avLst/>
          </a:prstGeom>
        </p:spPr>
      </p:pic>
      <p:pic>
        <p:nvPicPr>
          <p:cNvPr id="14" name="Afbeelding 13" descr="Afbeelding met kleding, persoon, boekenkast, Menselijk gezicht&#10;&#10;Automatisch gegenereerde beschrijving">
            <a:extLst>
              <a:ext uri="{FF2B5EF4-FFF2-40B4-BE49-F238E27FC236}">
                <a16:creationId xmlns:a16="http://schemas.microsoft.com/office/drawing/2014/main" id="{F7D5B21F-50A7-CEA8-8E57-04CF0B63E038}"/>
              </a:ext>
            </a:extLst>
          </p:cNvPr>
          <p:cNvPicPr>
            <a:picLocks noChangeAspect="1"/>
          </p:cNvPicPr>
          <p:nvPr/>
        </p:nvPicPr>
        <p:blipFill>
          <a:blip r:embed="rId4"/>
          <a:stretch>
            <a:fillRect/>
          </a:stretch>
        </p:blipFill>
        <p:spPr>
          <a:xfrm flipH="1">
            <a:off x="3887358" y="1457978"/>
            <a:ext cx="2373655" cy="1528634"/>
          </a:xfrm>
          <a:prstGeom prst="rect">
            <a:avLst/>
          </a:prstGeom>
        </p:spPr>
      </p:pic>
    </p:spTree>
    <p:extLst>
      <p:ext uri="{BB962C8B-B14F-4D97-AF65-F5344CB8AC3E}">
        <p14:creationId xmlns:p14="http://schemas.microsoft.com/office/powerpoint/2010/main" val="2881555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4211D1-7371-A170-3A8D-BC93BF93A970}"/>
            </a:ext>
          </a:extLst>
        </p:cNvPr>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C6C9ADB3-6213-99C0-8D8B-99E2BA52A337}"/>
              </a:ext>
            </a:extLst>
          </p:cNvPr>
          <p:cNvSpPr>
            <a:spLocks noGrp="1"/>
          </p:cNvSpPr>
          <p:nvPr>
            <p:ph type="sldNum" sz="quarter" idx="8"/>
          </p:nvPr>
        </p:nvSpPr>
        <p:spPr>
          <a:xfrm>
            <a:off x="0" y="0"/>
            <a:ext cx="0" cy="0"/>
          </a:xfrm>
          <a:prstGeom prst="rect">
            <a:avLst/>
          </a:prstGeom>
        </p:spPr>
        <p:txBody>
          <a:bodyPr vert="horz" lIns="0" tIns="0" rIns="0" bIns="0" rtlCol="0" anchor="ctr">
            <a:no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a:t> | </a:t>
            </a:r>
            <a:fld id="{758FA93E-B70F-48AD-B55D-869B79E7A368}" type="slidenum">
              <a:rPr smtClean="0"/>
              <a:pPr/>
              <a:t>9</a:t>
            </a:fld>
            <a:endParaRPr lang="nl-NL"/>
          </a:p>
        </p:txBody>
      </p:sp>
      <p:graphicFrame>
        <p:nvGraphicFramePr>
          <p:cNvPr id="2" name="Tabel 1">
            <a:extLst>
              <a:ext uri="{FF2B5EF4-FFF2-40B4-BE49-F238E27FC236}">
                <a16:creationId xmlns:a16="http://schemas.microsoft.com/office/drawing/2014/main" id="{3200873E-E286-BB40-4207-5C4B2B824855}"/>
              </a:ext>
            </a:extLst>
          </p:cNvPr>
          <p:cNvGraphicFramePr>
            <a:graphicFrameLocks noGrp="1"/>
          </p:cNvGraphicFramePr>
          <p:nvPr/>
        </p:nvGraphicFramePr>
        <p:xfrm>
          <a:off x="414337" y="664107"/>
          <a:ext cx="11530674" cy="5349240"/>
        </p:xfrm>
        <a:graphic>
          <a:graphicData uri="http://schemas.openxmlformats.org/drawingml/2006/table">
            <a:tbl>
              <a:tblPr firstRow="1" bandRow="1">
                <a:tableStyleId>{5DA37D80-6434-44D0-A028-1B22A696006F}</a:tableStyleId>
              </a:tblPr>
              <a:tblGrid>
                <a:gridCol w="1803199">
                  <a:extLst>
                    <a:ext uri="{9D8B030D-6E8A-4147-A177-3AD203B41FA5}">
                      <a16:colId xmlns:a16="http://schemas.microsoft.com/office/drawing/2014/main" val="1325247876"/>
                    </a:ext>
                  </a:extLst>
                </a:gridCol>
                <a:gridCol w="9727475">
                  <a:extLst>
                    <a:ext uri="{9D8B030D-6E8A-4147-A177-3AD203B41FA5}">
                      <a16:colId xmlns:a16="http://schemas.microsoft.com/office/drawing/2014/main" val="16027902"/>
                    </a:ext>
                  </a:extLst>
                </a:gridCol>
              </a:tblGrid>
              <a:tr h="856589">
                <a:tc>
                  <a:txBody>
                    <a:bodyPr/>
                    <a:lstStyle/>
                    <a:p>
                      <a:r>
                        <a:rPr lang="nl-NL" sz="1800" i="1">
                          <a:latin typeface="Aptos" panose="020B0004020202020204" pitchFamily="34" charset="0"/>
                        </a:rPr>
                        <a:t>Jaar 2</a:t>
                      </a:r>
                    </a:p>
                  </a:txBody>
                  <a:tcPr/>
                </a:tc>
                <a:tc>
                  <a:txBody>
                    <a:bodyPr/>
                    <a:lstStyle/>
                    <a:p>
                      <a:r>
                        <a:rPr lang="nl-NL" sz="1800">
                          <a:latin typeface="Aptos" panose="020B0004020202020204" pitchFamily="34" charset="0"/>
                        </a:rPr>
                        <a:t>Versterken van bekwaamheid</a:t>
                      </a:r>
                      <a:endParaRPr lang="nl-NL" sz="1800">
                        <a:solidFill>
                          <a:srgbClr val="C00000"/>
                        </a:solidFill>
                        <a:latin typeface="Aptos" panose="020B0004020202020204" pitchFamily="34" charset="0"/>
                      </a:endParaRPr>
                    </a:p>
                    <a:p>
                      <a:endParaRPr lang="nl-NL" sz="1400">
                        <a:solidFill>
                          <a:srgbClr val="C00000"/>
                        </a:solidFill>
                        <a:latin typeface="Aptos" panose="020B0004020202020204" pitchFamily="34" charset="0"/>
                      </a:endParaRPr>
                    </a:p>
                    <a:p>
                      <a:endParaRPr lang="nl-NL" sz="1200">
                        <a:solidFill>
                          <a:srgbClr val="C00000"/>
                        </a:solidFill>
                        <a:latin typeface="Aptos" panose="020B0004020202020204" pitchFamily="34" charset="0"/>
                      </a:endParaRPr>
                    </a:p>
                    <a:p>
                      <a:endParaRPr lang="nl-NL" sz="1100">
                        <a:solidFill>
                          <a:srgbClr val="C00000"/>
                        </a:solidFill>
                        <a:latin typeface="Aptos" panose="020B0004020202020204" pitchFamily="34" charset="0"/>
                      </a:endParaRPr>
                    </a:p>
                    <a:p>
                      <a:endParaRPr lang="nl-NL" sz="1400">
                        <a:latin typeface="Aptos" panose="020B0004020202020204" pitchFamily="34" charset="0"/>
                      </a:endParaRPr>
                    </a:p>
                  </a:txBody>
                  <a:tcPr/>
                </a:tc>
                <a:extLst>
                  <a:ext uri="{0D108BD9-81ED-4DB2-BD59-A6C34878D82A}">
                    <a16:rowId xmlns:a16="http://schemas.microsoft.com/office/drawing/2014/main" val="4090228935"/>
                  </a:ext>
                </a:extLst>
              </a:tr>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a:solidFill>
                            <a:schemeClr val="tx1"/>
                          </a:solidFill>
                          <a:latin typeface="Aptos" panose="020B0004020202020204" pitchFamily="34" charset="0"/>
                        </a:rPr>
                        <a:t>Nadruk</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a:solidFill>
                            <a:schemeClr val="tx1"/>
                          </a:solidFill>
                          <a:latin typeface="Aptos" panose="020B0004020202020204" pitchFamily="34" charset="0"/>
                        </a:rPr>
                        <a:t>Het versterken van jouw bekwaamheid op pedagogisch en didactisch vlak. Je ontwikkelt je als didacticus in de verschillende vakken en vakgebieden die in het basisonderwijs aan de orde komen. Je versterkt jouw pedagogisch handelen in je rol van leerkracht. In de praktijk werk je aan het verzorgen van onderwijs tijdens dagdelen. </a:t>
                      </a:r>
                    </a:p>
                  </a:txBody>
                  <a:tcPr/>
                </a:tc>
                <a:extLst>
                  <a:ext uri="{0D108BD9-81ED-4DB2-BD59-A6C34878D82A}">
                    <a16:rowId xmlns:a16="http://schemas.microsoft.com/office/drawing/2014/main" val="430944814"/>
                  </a:ext>
                </a:extLst>
              </a:tr>
              <a:tr h="609600">
                <a:tc>
                  <a:txBody>
                    <a:bodyPr/>
                    <a:lstStyle/>
                    <a:p>
                      <a:r>
                        <a:rPr lang="nl-NL" sz="1800" b="1" i="1">
                          <a:latin typeface="Aptos" panose="020B0004020202020204" pitchFamily="34" charset="0"/>
                        </a:rPr>
                        <a:t>Jaar 3</a:t>
                      </a:r>
                    </a:p>
                  </a:txBody>
                  <a:tcPr/>
                </a:tc>
                <a:tc>
                  <a:txBody>
                    <a:bodyPr/>
                    <a:lstStyle/>
                    <a:p>
                      <a:r>
                        <a:rPr lang="nl-NL" sz="1800" b="1">
                          <a:latin typeface="Aptos" panose="020B0004020202020204" pitchFamily="34" charset="0"/>
                        </a:rPr>
                        <a:t>Integreren en verdiepen</a:t>
                      </a:r>
                      <a:endParaRPr lang="nl-NL" sz="1800" b="1">
                        <a:solidFill>
                          <a:srgbClr val="C00000"/>
                        </a:solidFill>
                        <a:latin typeface="Aptos" panose="020B0004020202020204" pitchFamily="34" charset="0"/>
                      </a:endParaRPr>
                    </a:p>
                    <a:p>
                      <a:endParaRPr lang="nl-NL" sz="1400" b="1">
                        <a:solidFill>
                          <a:srgbClr val="C00000"/>
                        </a:solidFill>
                        <a:latin typeface="Aptos" panose="020B0004020202020204" pitchFamily="34" charset="0"/>
                      </a:endParaRPr>
                    </a:p>
                    <a:p>
                      <a:endParaRPr lang="nl-NL" sz="1400" b="1">
                        <a:solidFill>
                          <a:srgbClr val="C00000"/>
                        </a:solidFill>
                        <a:latin typeface="Aptos" panose="020B0004020202020204" pitchFamily="34" charset="0"/>
                      </a:endParaRPr>
                    </a:p>
                    <a:p>
                      <a:endParaRPr lang="nl-NL" sz="1400" b="1">
                        <a:solidFill>
                          <a:srgbClr val="C00000"/>
                        </a:solidFill>
                        <a:latin typeface="Aptos" panose="020B0004020202020204" pitchFamily="34" charset="0"/>
                      </a:endParaRPr>
                    </a:p>
                  </a:txBody>
                  <a:tcPr/>
                </a:tc>
                <a:extLst>
                  <a:ext uri="{0D108BD9-81ED-4DB2-BD59-A6C34878D82A}">
                    <a16:rowId xmlns:a16="http://schemas.microsoft.com/office/drawing/2014/main" val="3078491774"/>
                  </a:ext>
                </a:extLst>
              </a:tr>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a:solidFill>
                            <a:schemeClr val="tx1"/>
                          </a:solidFill>
                          <a:latin typeface="Aptos" panose="020B0004020202020204" pitchFamily="34" charset="0"/>
                        </a:rPr>
                        <a:t>Nadruk</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a:solidFill>
                            <a:schemeClr val="tx1"/>
                          </a:solidFill>
                          <a:latin typeface="Aptos" panose="020B0004020202020204" pitchFamily="34" charset="0"/>
                        </a:rPr>
                        <a:t>Je leert verschillende aspecten te integreren, zoals pedagogiek en didactiek maar ook didactiek en inhoud van verschillende vakgebieden. Er is steeds meer ruimte voor inkleuring van je beroep. In de praktijk draag je steeds meer verantwoordelijkheid voor het onderwijs en de bijbehorende groepsprocessen gedurende een lesdag. </a:t>
                      </a:r>
                    </a:p>
                  </a:txBody>
                  <a:tcPr/>
                </a:tc>
                <a:extLst>
                  <a:ext uri="{0D108BD9-81ED-4DB2-BD59-A6C34878D82A}">
                    <a16:rowId xmlns:a16="http://schemas.microsoft.com/office/drawing/2014/main" val="2401755079"/>
                  </a:ext>
                </a:extLst>
              </a:tr>
              <a:tr h="609600">
                <a:tc>
                  <a:txBody>
                    <a:bodyPr/>
                    <a:lstStyle/>
                    <a:p>
                      <a:r>
                        <a:rPr lang="nl-NL" sz="1800" b="1" i="1">
                          <a:latin typeface="Aptos" panose="020B0004020202020204" pitchFamily="34" charset="0"/>
                        </a:rPr>
                        <a:t>Jaar 4</a:t>
                      </a:r>
                    </a:p>
                  </a:txBody>
                  <a:tcPr/>
                </a:tc>
                <a:tc>
                  <a:txBody>
                    <a:bodyPr/>
                    <a:lstStyle/>
                    <a:p>
                      <a:r>
                        <a:rPr lang="nl-NL" sz="1800" b="1">
                          <a:latin typeface="Aptos" panose="020B0004020202020204" pitchFamily="34" charset="0"/>
                        </a:rPr>
                        <a:t>Profileren</a:t>
                      </a:r>
                      <a:endParaRPr lang="nl-NL" sz="1400" b="1">
                        <a:solidFill>
                          <a:srgbClr val="C00000"/>
                        </a:solidFill>
                        <a:latin typeface="Aptos" panose="020B0004020202020204" pitchFamily="34" charset="0"/>
                      </a:endParaRPr>
                    </a:p>
                    <a:p>
                      <a:endParaRPr lang="nl-NL" sz="1400" b="1">
                        <a:solidFill>
                          <a:srgbClr val="C00000"/>
                        </a:solidFill>
                        <a:latin typeface="Aptos" panose="020B0004020202020204" pitchFamily="34" charset="0"/>
                      </a:endParaRPr>
                    </a:p>
                    <a:p>
                      <a:endParaRPr lang="nl-NL" sz="1400" b="1">
                        <a:solidFill>
                          <a:srgbClr val="C00000"/>
                        </a:solidFill>
                        <a:latin typeface="Aptos" panose="020B0004020202020204" pitchFamily="34" charset="0"/>
                      </a:endParaRPr>
                    </a:p>
                    <a:p>
                      <a:endParaRPr lang="nl-NL" sz="1400" b="1">
                        <a:solidFill>
                          <a:srgbClr val="C00000"/>
                        </a:solidFill>
                        <a:latin typeface="Aptos" panose="020B0004020202020204" pitchFamily="34" charset="0"/>
                      </a:endParaRPr>
                    </a:p>
                  </a:txBody>
                  <a:tcPr/>
                </a:tc>
                <a:extLst>
                  <a:ext uri="{0D108BD9-81ED-4DB2-BD59-A6C34878D82A}">
                    <a16:rowId xmlns:a16="http://schemas.microsoft.com/office/drawing/2014/main" val="3776377992"/>
                  </a:ext>
                </a:extLst>
              </a:tr>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a:solidFill>
                            <a:schemeClr val="tx1"/>
                          </a:solidFill>
                          <a:latin typeface="Aptos" panose="020B0004020202020204" pitchFamily="34" charset="0"/>
                        </a:rPr>
                        <a:t>Nadruk</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a:solidFill>
                            <a:schemeClr val="tx1"/>
                          </a:solidFill>
                          <a:latin typeface="Aptos" panose="020B0004020202020204" pitchFamily="34" charset="0"/>
                        </a:rPr>
                        <a:t>Je maakt keuzes voor jouw verdere professionele ontwikkeling. Je verdiept je in thema’s en/of vakken, en deelt de expertise die je daarin ontwikkelt.  In de praktijk laat je zien dat je in staat bent zelfstandig verantwoordelijkheid te dragen voor het onderwijs gedurende een langere periode.</a:t>
                      </a:r>
                    </a:p>
                  </a:txBody>
                  <a:tcPr/>
                </a:tc>
                <a:extLst>
                  <a:ext uri="{0D108BD9-81ED-4DB2-BD59-A6C34878D82A}">
                    <a16:rowId xmlns:a16="http://schemas.microsoft.com/office/drawing/2014/main" val="850904815"/>
                  </a:ext>
                </a:extLst>
              </a:tr>
            </a:tbl>
          </a:graphicData>
        </a:graphic>
      </p:graphicFrame>
      <p:pic>
        <p:nvPicPr>
          <p:cNvPr id="3" name="Afbeelding 2">
            <a:extLst>
              <a:ext uri="{FF2B5EF4-FFF2-40B4-BE49-F238E27FC236}">
                <a16:creationId xmlns:a16="http://schemas.microsoft.com/office/drawing/2014/main" id="{ADE3C493-F188-832B-8463-8D1742163E1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298573" y="664107"/>
            <a:ext cx="1646438" cy="1121831"/>
          </a:xfrm>
          <a:prstGeom prst="rect">
            <a:avLst/>
          </a:prstGeom>
          <a:noFill/>
        </p:spPr>
      </p:pic>
      <p:pic>
        <p:nvPicPr>
          <p:cNvPr id="6" name="Afbeelding 5" descr="Afbeelding met persoon, binnen&#10;&#10;Automatisch gegenereerde beschrijving">
            <a:extLst>
              <a:ext uri="{FF2B5EF4-FFF2-40B4-BE49-F238E27FC236}">
                <a16:creationId xmlns:a16="http://schemas.microsoft.com/office/drawing/2014/main" id="{E5300847-9E87-BDCD-BC9E-574B3E25047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01288" y="4291017"/>
            <a:ext cx="1643723" cy="984742"/>
          </a:xfrm>
          <a:prstGeom prst="rect">
            <a:avLst/>
          </a:prstGeom>
        </p:spPr>
      </p:pic>
    </p:spTree>
    <p:extLst>
      <p:ext uri="{BB962C8B-B14F-4D97-AF65-F5344CB8AC3E}">
        <p14:creationId xmlns:p14="http://schemas.microsoft.com/office/powerpoint/2010/main" val="2269508733"/>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Kantoor">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b77cdb2-d043-49ef-964c-5f83165295b4">
      <Terms xmlns="http://schemas.microsoft.com/office/infopath/2007/PartnerControls"/>
    </lcf76f155ced4ddcb4097134ff3c332f>
    <TaxCatchAll xmlns="c79f7fc8-4be1-468e-8532-b0361ae864f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7D5941979C92F4D85260E9F17E6EFC8" ma:contentTypeVersion="16" ma:contentTypeDescription="Een nieuw document maken." ma:contentTypeScope="" ma:versionID="0b046b3af759cc3e9bb7cfc5e0e42ab4">
  <xsd:schema xmlns:xsd="http://www.w3.org/2001/XMLSchema" xmlns:xs="http://www.w3.org/2001/XMLSchema" xmlns:p="http://schemas.microsoft.com/office/2006/metadata/properties" xmlns:ns2="cb77cdb2-d043-49ef-964c-5f83165295b4" xmlns:ns3="c79f7fc8-4be1-468e-8532-b0361ae864ff" targetNamespace="http://schemas.microsoft.com/office/2006/metadata/properties" ma:root="true" ma:fieldsID="bd58cbaf67505006d10995e98e99d39c" ns2:_="" ns3:_="">
    <xsd:import namespace="cb77cdb2-d043-49ef-964c-5f83165295b4"/>
    <xsd:import namespace="c79f7fc8-4be1-468e-8532-b0361ae864f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DateTaken" minOccurs="0"/>
                <xsd:element ref="ns2:MediaServiceLocation" minOccurs="0"/>
                <xsd:element ref="ns2:MediaServiceGenerationTime" minOccurs="0"/>
                <xsd:element ref="ns2:MediaServiceEventHashCode" minOccurs="0"/>
                <xsd:element ref="ns2:MediaServiceOCR" minOccurs="0"/>
                <xsd:element ref="ns2:MediaServiceSearchProperties"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77cdb2-d043-49ef-964c-5f83165295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Afbeeldingtags" ma:readOnly="false" ma:fieldId="{5cf76f15-5ced-4ddc-b409-7134ff3c332f}" ma:taxonomyMulti="true" ma:sspId="8fae4888-539b-421a-988d-82a1b1fdd0b8"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Location" ma:index="17" nillable="true" ma:displayName="Location" ma:indexed="true"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79f7fc8-4be1-468e-8532-b0361ae864ff"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15" nillable="true" ma:displayName="Taxonomy Catch All Column" ma:hidden="true" ma:list="{8de83920-75bc-4666-9615-e5e2aa8a7bd0}" ma:internalName="TaxCatchAll" ma:showField="CatchAllData" ma:web="c79f7fc8-4be1-468e-8532-b0361ae864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ECC6F6B-6E44-475E-A5C7-6492D3C4ECDA}">
  <ds:schemaRefs>
    <ds:schemaRef ds:uri="http://schemas.microsoft.com/sharepoint/v3/contenttype/forms"/>
  </ds:schemaRefs>
</ds:datastoreItem>
</file>

<file path=customXml/itemProps2.xml><?xml version="1.0" encoding="utf-8"?>
<ds:datastoreItem xmlns:ds="http://schemas.openxmlformats.org/officeDocument/2006/customXml" ds:itemID="{89F34D44-84DC-48FC-A83A-C8D9BF30E0EF}">
  <ds:schemaRefs>
    <ds:schemaRef ds:uri="111457b6-ff0a-43ff-b8b6-b7afce3df04b"/>
    <ds:schemaRef ds:uri="44971864-0e39-4c6b-8d20-dcc13b88555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FDB27C5-626D-4448-AB4C-6EBB5F8AC4D7}"/>
</file>

<file path=docProps/app.xml><?xml version="1.0" encoding="utf-8"?>
<Properties xmlns="http://schemas.openxmlformats.org/officeDocument/2006/extended-properties" xmlns:vt="http://schemas.openxmlformats.org/officeDocument/2006/docPropsVTypes">
  <TotalTime>1</TotalTime>
  <Words>1542</Words>
  <Application>Microsoft Office PowerPoint</Application>
  <PresentationFormat>Breedbeeld</PresentationFormat>
  <Paragraphs>194</Paragraphs>
  <Slides>22</Slides>
  <Notes>11</Notes>
  <HiddenSlides>0</HiddenSlides>
  <MMClips>0</MMClips>
  <ScaleCrop>false</ScaleCrop>
  <HeadingPairs>
    <vt:vector size="6" baseType="variant">
      <vt:variant>
        <vt:lpstr>Gebruikte lettertypen</vt:lpstr>
      </vt:variant>
      <vt:variant>
        <vt:i4>10</vt:i4>
      </vt:variant>
      <vt:variant>
        <vt:lpstr>Thema</vt:lpstr>
      </vt:variant>
      <vt:variant>
        <vt:i4>2</vt:i4>
      </vt:variant>
      <vt:variant>
        <vt:lpstr>Diatitels</vt:lpstr>
      </vt:variant>
      <vt:variant>
        <vt:i4>22</vt:i4>
      </vt:variant>
    </vt:vector>
  </HeadingPairs>
  <TitlesOfParts>
    <vt:vector size="34" baseType="lpstr">
      <vt:lpstr>Aptos</vt:lpstr>
      <vt:lpstr>Aptos Display</vt:lpstr>
      <vt:lpstr>Arial</vt:lpstr>
      <vt:lpstr>Calibri</vt:lpstr>
      <vt:lpstr>Dreaming Outloud Script Pro</vt:lpstr>
      <vt:lpstr>Noto Sans ExtCond</vt:lpstr>
      <vt:lpstr>Noto Sans ExtCond Blk</vt:lpstr>
      <vt:lpstr>Ropa Soft Pro</vt:lpstr>
      <vt:lpstr>Systeemlettertype regulier</vt:lpstr>
      <vt:lpstr>Wingdings</vt:lpstr>
      <vt:lpstr>Kantoorthema</vt:lpstr>
      <vt:lpstr>1_Kantoorthema</vt:lpstr>
      <vt:lpstr>Flexibel opleiden: persoonlijke leerroutes en leeruitkomsten   Op weg naar duurzaam maatwerk:    Dag van het partnerschap 8 april 26</vt:lpstr>
      <vt:lpstr>PowerPoint-presentatie</vt:lpstr>
      <vt:lpstr>Met welke vragen zit je hier?</vt:lpstr>
      <vt:lpstr>PowerPoint-presentatie</vt:lpstr>
      <vt:lpstr>PowerPoint-presentatie</vt:lpstr>
      <vt:lpstr>PowerPoint-presentatie</vt:lpstr>
      <vt:lpstr>PowerPoint-presentatie</vt:lpstr>
      <vt:lpstr>PowerPoint-presentatie</vt:lpstr>
      <vt:lpstr>PowerPoint-presentatie</vt:lpstr>
      <vt:lpstr>PowerPoint-presentatie</vt:lpstr>
      <vt:lpstr>Brede intake</vt:lpstr>
      <vt:lpstr>Brede intake in de context van flex </vt:lpstr>
      <vt:lpstr>Vrijstellingen en valideringen – EVK's en EVC's</vt:lpstr>
      <vt:lpstr>Enkele casuïstieken</vt:lpstr>
      <vt:lpstr>PowerPoint-presentatie</vt:lpstr>
      <vt:lpstr>PowerPoint-presentatie</vt:lpstr>
      <vt:lpstr>De EVC-intake</vt:lpstr>
      <vt:lpstr>Het EVC-assessment</vt:lpstr>
      <vt:lpstr>PowerPoint-presentatie</vt:lpstr>
      <vt:lpstr>PowerPoint-presentatie</vt:lpstr>
      <vt:lpstr>En nu jullie:</vt:lpstr>
      <vt:lpstr>Afsluiting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Marjolijn Peltenburg</dc:creator>
  <cp:lastModifiedBy>Marlies Oosterbaan</cp:lastModifiedBy>
  <cp:revision>4</cp:revision>
  <cp:lastPrinted>2025-05-07T07:48:54Z</cp:lastPrinted>
  <dcterms:created xsi:type="dcterms:W3CDTF">2025-04-25T08:08:25Z</dcterms:created>
  <dcterms:modified xsi:type="dcterms:W3CDTF">2026-04-13T09:32:37Z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0x010100E7D5941979C92F4D85260E9F17E6EFC8</vt:lpwstr>
  </property>
  <property fmtid="{D5CDD505-2E9C-101B-9397-08002B2CF9AE}" pid="3" name="MediaServiceImageTags">
    <vt:lpwstr/>
  </property>
</Properties>
</file>